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9" r:id="rId4"/>
    <p:sldId id="279" r:id="rId5"/>
    <p:sldId id="260" r:id="rId6"/>
    <p:sldId id="266" r:id="rId7"/>
    <p:sldId id="269" r:id="rId8"/>
    <p:sldId id="270" r:id="rId9"/>
    <p:sldId id="271" r:id="rId10"/>
    <p:sldId id="268" r:id="rId11"/>
    <p:sldId id="278"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4"/>
    <p:restoredTop sz="94864"/>
  </p:normalViewPr>
  <p:slideViewPr>
    <p:cSldViewPr snapToGrid="0" snapToObjects="1">
      <p:cViewPr varScale="1">
        <p:scale>
          <a:sx n="108" d="100"/>
          <a:sy n="108"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Opioid Related Deaths Across 5-County Region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2010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Sheet1!$B$1:$F$2</c:f>
              <c:strCache>
                <c:ptCount val="5"/>
                <c:pt idx="0">
                  <c:v>Antrim</c:v>
                </c:pt>
                <c:pt idx="1">
                  <c:v>Benzie</c:v>
                </c:pt>
                <c:pt idx="2">
                  <c:v>Grand Traverse</c:v>
                </c:pt>
                <c:pt idx="3">
                  <c:v>Kalkaska</c:v>
                </c:pt>
                <c:pt idx="4">
                  <c:v>Leelanau</c:v>
                </c:pt>
              </c:strCache>
            </c:strRef>
          </c:cat>
          <c:val>
            <c:numRef>
              <c:f>Sheet1!$B$3:$F$3</c:f>
              <c:numCache>
                <c:formatCode>General</c:formatCode>
                <c:ptCount val="5"/>
                <c:pt idx="0">
                  <c:v>3</c:v>
                </c:pt>
                <c:pt idx="1">
                  <c:v>1</c:v>
                </c:pt>
                <c:pt idx="2">
                  <c:v>4</c:v>
                </c:pt>
                <c:pt idx="3">
                  <c:v>0</c:v>
                </c:pt>
                <c:pt idx="4">
                  <c:v>0</c:v>
                </c:pt>
              </c:numCache>
            </c:numRef>
          </c:val>
          <c:extLst>
            <c:ext xmlns:c16="http://schemas.microsoft.com/office/drawing/2014/chart" uri="{C3380CC4-5D6E-409C-BE32-E72D297353CC}">
              <c16:uniqueId val="{00000000-D741-5E4D-92B8-0FC5BB0A1ACA}"/>
            </c:ext>
          </c:extLst>
        </c:ser>
        <c:ser>
          <c:idx val="1"/>
          <c:order val="1"/>
          <c:tx>
            <c:strRef>
              <c:f>Sheet1!$A$4</c:f>
              <c:strCache>
                <c:ptCount val="1"/>
                <c:pt idx="0">
                  <c:v>2015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Sheet1!$B$1:$F$2</c:f>
              <c:strCache>
                <c:ptCount val="5"/>
                <c:pt idx="0">
                  <c:v>Antrim</c:v>
                </c:pt>
                <c:pt idx="1">
                  <c:v>Benzie</c:v>
                </c:pt>
                <c:pt idx="2">
                  <c:v>Grand Traverse</c:v>
                </c:pt>
                <c:pt idx="3">
                  <c:v>Kalkaska</c:v>
                </c:pt>
                <c:pt idx="4">
                  <c:v>Leelanau</c:v>
                </c:pt>
              </c:strCache>
            </c:strRef>
          </c:cat>
          <c:val>
            <c:numRef>
              <c:f>Sheet1!$B$4:$F$4</c:f>
              <c:numCache>
                <c:formatCode>General</c:formatCode>
                <c:ptCount val="5"/>
                <c:pt idx="0">
                  <c:v>5</c:v>
                </c:pt>
                <c:pt idx="1">
                  <c:v>5</c:v>
                </c:pt>
                <c:pt idx="2">
                  <c:v>9</c:v>
                </c:pt>
                <c:pt idx="3">
                  <c:v>1</c:v>
                </c:pt>
                <c:pt idx="4">
                  <c:v>1</c:v>
                </c:pt>
              </c:numCache>
            </c:numRef>
          </c:val>
          <c:extLst>
            <c:ext xmlns:c16="http://schemas.microsoft.com/office/drawing/2014/chart" uri="{C3380CC4-5D6E-409C-BE32-E72D297353CC}">
              <c16:uniqueId val="{00000001-D741-5E4D-92B8-0FC5BB0A1ACA}"/>
            </c:ext>
          </c:extLst>
        </c:ser>
        <c:dLbls>
          <c:showLegendKey val="0"/>
          <c:showVal val="0"/>
          <c:showCatName val="0"/>
          <c:showSerName val="0"/>
          <c:showPercent val="0"/>
          <c:showBubbleSize val="0"/>
        </c:dLbls>
        <c:gapWidth val="100"/>
        <c:overlap val="-24"/>
        <c:axId val="-1929768768"/>
        <c:axId val="-1929766448"/>
      </c:barChart>
      <c:catAx>
        <c:axId val="-19297687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929766448"/>
        <c:crosses val="autoZero"/>
        <c:auto val="1"/>
        <c:lblAlgn val="ctr"/>
        <c:lblOffset val="100"/>
        <c:noMultiLvlLbl val="0"/>
      </c:catAx>
      <c:valAx>
        <c:axId val="-192976644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92976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D8547-1798-459A-9141-A1F56D881527}" type="doc">
      <dgm:prSet loTypeId="urn:microsoft.com/office/officeart/2005/8/layout/cycle3" loCatId="cycle" qsTypeId="urn:microsoft.com/office/officeart/2005/8/quickstyle/simple4" qsCatId="simple" csTypeId="urn:microsoft.com/office/officeart/2005/8/colors/colorful5" csCatId="colorful"/>
      <dgm:spPr/>
      <dgm:t>
        <a:bodyPr/>
        <a:lstStyle/>
        <a:p>
          <a:endParaRPr lang="en-US"/>
        </a:p>
      </dgm:t>
    </dgm:pt>
    <dgm:pt modelId="{7CD50C14-F858-4C6B-AA3F-C465649A8542}">
      <dgm:prSet/>
      <dgm:spPr/>
      <dgm:t>
        <a:bodyPr/>
        <a:lstStyle/>
        <a:p>
          <a:r>
            <a:rPr lang="en-US" dirty="0"/>
            <a:t>• The PIER - Detox for Drugs and Alcohol</a:t>
          </a:r>
        </a:p>
      </dgm:t>
    </dgm:pt>
    <dgm:pt modelId="{7A2D6AF4-6B99-46FF-A001-D2835DF69F10}" type="parTrans" cxnId="{EC2FD645-669E-42E7-A97B-C0F5B6E012F2}">
      <dgm:prSet/>
      <dgm:spPr/>
      <dgm:t>
        <a:bodyPr/>
        <a:lstStyle/>
        <a:p>
          <a:endParaRPr lang="en-US"/>
        </a:p>
      </dgm:t>
    </dgm:pt>
    <dgm:pt modelId="{8454AB40-B55B-4941-9F8D-84A3CEE9C9D7}" type="sibTrans" cxnId="{EC2FD645-669E-42E7-A97B-C0F5B6E012F2}">
      <dgm:prSet/>
      <dgm:spPr/>
      <dgm:t>
        <a:bodyPr/>
        <a:lstStyle/>
        <a:p>
          <a:endParaRPr lang="en-US"/>
        </a:p>
      </dgm:t>
    </dgm:pt>
    <dgm:pt modelId="{42A92F2F-9604-4FBE-A772-74E4DD72FC7C}">
      <dgm:prSet/>
      <dgm:spPr/>
      <dgm:t>
        <a:bodyPr/>
        <a:lstStyle/>
        <a:p>
          <a:r>
            <a:rPr lang="en-US"/>
            <a:t>• Residential Services for Men and Women</a:t>
          </a:r>
        </a:p>
      </dgm:t>
    </dgm:pt>
    <dgm:pt modelId="{31BEDA8B-508A-40F2-8E44-EAD09F7E23A8}" type="parTrans" cxnId="{DDA3DCAD-CC00-4545-99F6-B8FABDA61E82}">
      <dgm:prSet/>
      <dgm:spPr/>
      <dgm:t>
        <a:bodyPr/>
        <a:lstStyle/>
        <a:p>
          <a:endParaRPr lang="en-US"/>
        </a:p>
      </dgm:t>
    </dgm:pt>
    <dgm:pt modelId="{3E4F8880-824A-4CD5-912C-1B839844B0AF}" type="sibTrans" cxnId="{DDA3DCAD-CC00-4545-99F6-B8FABDA61E82}">
      <dgm:prSet/>
      <dgm:spPr/>
      <dgm:t>
        <a:bodyPr/>
        <a:lstStyle/>
        <a:p>
          <a:endParaRPr lang="en-US"/>
        </a:p>
      </dgm:t>
    </dgm:pt>
    <dgm:pt modelId="{60FE6AF8-0F09-452E-9799-93CEBE69AF74}">
      <dgm:prSet/>
      <dgm:spPr/>
      <dgm:t>
        <a:bodyPr/>
        <a:lstStyle/>
        <a:p>
          <a:r>
            <a:rPr lang="en-US"/>
            <a:t>• Recovery Homes for Men and Women</a:t>
          </a:r>
        </a:p>
      </dgm:t>
    </dgm:pt>
    <dgm:pt modelId="{0E50EC17-6164-4AE8-BF28-1491D787D8D8}" type="parTrans" cxnId="{1AE74F33-F03E-4FAC-AAE4-2AA60293ECDC}">
      <dgm:prSet/>
      <dgm:spPr/>
      <dgm:t>
        <a:bodyPr/>
        <a:lstStyle/>
        <a:p>
          <a:endParaRPr lang="en-US"/>
        </a:p>
      </dgm:t>
    </dgm:pt>
    <dgm:pt modelId="{CD99660F-8A6E-4FFA-8823-4521CBC25301}" type="sibTrans" cxnId="{1AE74F33-F03E-4FAC-AAE4-2AA60293ECDC}">
      <dgm:prSet/>
      <dgm:spPr/>
      <dgm:t>
        <a:bodyPr/>
        <a:lstStyle/>
        <a:p>
          <a:endParaRPr lang="en-US"/>
        </a:p>
      </dgm:t>
    </dgm:pt>
    <dgm:pt modelId="{F5CD26D0-05D7-46C5-95FF-187A2B008C87}">
      <dgm:prSet/>
      <dgm:spPr/>
      <dgm:t>
        <a:bodyPr/>
        <a:lstStyle/>
        <a:p>
          <a:r>
            <a:rPr lang="en-US"/>
            <a:t>• Outpatient Services</a:t>
          </a:r>
        </a:p>
      </dgm:t>
    </dgm:pt>
    <dgm:pt modelId="{06B555B0-F44E-4384-B197-C6E8033C2A4C}" type="parTrans" cxnId="{849651E1-C535-457C-A6A3-BC4D09B7143F}">
      <dgm:prSet/>
      <dgm:spPr/>
      <dgm:t>
        <a:bodyPr/>
        <a:lstStyle/>
        <a:p>
          <a:endParaRPr lang="en-US"/>
        </a:p>
      </dgm:t>
    </dgm:pt>
    <dgm:pt modelId="{8741AC41-6B0E-45AC-B502-765265CC82E9}" type="sibTrans" cxnId="{849651E1-C535-457C-A6A3-BC4D09B7143F}">
      <dgm:prSet/>
      <dgm:spPr/>
      <dgm:t>
        <a:bodyPr/>
        <a:lstStyle/>
        <a:p>
          <a:endParaRPr lang="en-US"/>
        </a:p>
      </dgm:t>
    </dgm:pt>
    <dgm:pt modelId="{BAF641AA-0366-4EFD-87B9-F3CBD1684F74}">
      <dgm:prSet/>
      <dgm:spPr/>
      <dgm:t>
        <a:bodyPr/>
        <a:lstStyle/>
        <a:p>
          <a:r>
            <a:rPr lang="en-US"/>
            <a:t>• Intensive Outpatient</a:t>
          </a:r>
        </a:p>
      </dgm:t>
    </dgm:pt>
    <dgm:pt modelId="{A47121C6-4391-4D6D-8CA6-F313AC9F058C}" type="parTrans" cxnId="{BABA5D09-B9B1-439A-8639-E5D22F413618}">
      <dgm:prSet/>
      <dgm:spPr/>
      <dgm:t>
        <a:bodyPr/>
        <a:lstStyle/>
        <a:p>
          <a:endParaRPr lang="en-US"/>
        </a:p>
      </dgm:t>
    </dgm:pt>
    <dgm:pt modelId="{E2ECBB2B-4EC5-4629-A480-FBD6BB6B66DB}" type="sibTrans" cxnId="{BABA5D09-B9B1-439A-8639-E5D22F413618}">
      <dgm:prSet/>
      <dgm:spPr/>
      <dgm:t>
        <a:bodyPr/>
        <a:lstStyle/>
        <a:p>
          <a:endParaRPr lang="en-US"/>
        </a:p>
      </dgm:t>
    </dgm:pt>
    <dgm:pt modelId="{74DD3806-1837-43F0-AAAD-75B951DAC32A}">
      <dgm:prSet/>
      <dgm:spPr/>
      <dgm:t>
        <a:bodyPr/>
        <a:lstStyle/>
        <a:p>
          <a:r>
            <a:rPr lang="en-US"/>
            <a:t>• Assessments</a:t>
          </a:r>
        </a:p>
      </dgm:t>
    </dgm:pt>
    <dgm:pt modelId="{A64959EF-325C-4B52-A2F2-0599C7CF417B}" type="parTrans" cxnId="{EC7DDC11-3CC0-4391-93C8-CBDAD5ED38FA}">
      <dgm:prSet/>
      <dgm:spPr/>
      <dgm:t>
        <a:bodyPr/>
        <a:lstStyle/>
        <a:p>
          <a:endParaRPr lang="en-US"/>
        </a:p>
      </dgm:t>
    </dgm:pt>
    <dgm:pt modelId="{BE7127C1-C87B-463B-BEA3-8100637C0CC4}" type="sibTrans" cxnId="{EC7DDC11-3CC0-4391-93C8-CBDAD5ED38FA}">
      <dgm:prSet/>
      <dgm:spPr/>
      <dgm:t>
        <a:bodyPr/>
        <a:lstStyle/>
        <a:p>
          <a:endParaRPr lang="en-US"/>
        </a:p>
      </dgm:t>
    </dgm:pt>
    <dgm:pt modelId="{54F6B44B-7667-4706-9552-01DDE6A05C55}">
      <dgm:prSet/>
      <dgm:spPr/>
      <dgm:t>
        <a:bodyPr/>
        <a:lstStyle/>
        <a:p>
          <a:r>
            <a:rPr lang="en-US"/>
            <a:t>• The PORCH - Community Resource Center</a:t>
          </a:r>
        </a:p>
      </dgm:t>
    </dgm:pt>
    <dgm:pt modelId="{5A187EA2-DA9F-4C4B-B7EA-BC3403AE6651}" type="parTrans" cxnId="{08A670D3-043A-4E67-908C-3C3350B21BA0}">
      <dgm:prSet/>
      <dgm:spPr/>
      <dgm:t>
        <a:bodyPr/>
        <a:lstStyle/>
        <a:p>
          <a:endParaRPr lang="en-US"/>
        </a:p>
      </dgm:t>
    </dgm:pt>
    <dgm:pt modelId="{48237081-14EC-4EF5-B3AA-C15622A961DB}" type="sibTrans" cxnId="{08A670D3-043A-4E67-908C-3C3350B21BA0}">
      <dgm:prSet/>
      <dgm:spPr/>
      <dgm:t>
        <a:bodyPr/>
        <a:lstStyle/>
        <a:p>
          <a:endParaRPr lang="en-US"/>
        </a:p>
      </dgm:t>
    </dgm:pt>
    <dgm:pt modelId="{259AC4D7-F529-4CA7-93AC-205D8CFEA385}">
      <dgm:prSet/>
      <dgm:spPr/>
      <dgm:t>
        <a:bodyPr/>
        <a:lstStyle/>
        <a:p>
          <a:r>
            <a:rPr lang="en-US"/>
            <a:t>• Treatment Groups</a:t>
          </a:r>
        </a:p>
      </dgm:t>
    </dgm:pt>
    <dgm:pt modelId="{B2111644-3EAE-4B94-B232-0A6169959168}" type="parTrans" cxnId="{777124BA-F42A-4343-B525-2BDEAB93EE42}">
      <dgm:prSet/>
      <dgm:spPr/>
      <dgm:t>
        <a:bodyPr/>
        <a:lstStyle/>
        <a:p>
          <a:endParaRPr lang="en-US"/>
        </a:p>
      </dgm:t>
    </dgm:pt>
    <dgm:pt modelId="{56EDFA8D-12FC-4AF0-A673-5054D95DBD8C}" type="sibTrans" cxnId="{777124BA-F42A-4343-B525-2BDEAB93EE42}">
      <dgm:prSet/>
      <dgm:spPr/>
      <dgm:t>
        <a:bodyPr/>
        <a:lstStyle/>
        <a:p>
          <a:endParaRPr lang="en-US"/>
        </a:p>
      </dgm:t>
    </dgm:pt>
    <dgm:pt modelId="{E41CBE89-6E7C-4F0A-99EA-290A6E035F33}">
      <dgm:prSet/>
      <dgm:spPr/>
      <dgm:t>
        <a:bodyPr/>
        <a:lstStyle/>
        <a:p>
          <a:r>
            <a:rPr lang="en-US"/>
            <a:t>• Therapy</a:t>
          </a:r>
        </a:p>
      </dgm:t>
    </dgm:pt>
    <dgm:pt modelId="{4BA07A0C-A181-47DF-8C08-43C98F447E29}" type="parTrans" cxnId="{AAFCCDEA-2918-46B8-A920-C2C3BC789F52}">
      <dgm:prSet/>
      <dgm:spPr/>
      <dgm:t>
        <a:bodyPr/>
        <a:lstStyle/>
        <a:p>
          <a:endParaRPr lang="en-US"/>
        </a:p>
      </dgm:t>
    </dgm:pt>
    <dgm:pt modelId="{404F30B1-5631-4312-BFF6-94EF7461D166}" type="sibTrans" cxnId="{AAFCCDEA-2918-46B8-A920-C2C3BC789F52}">
      <dgm:prSet/>
      <dgm:spPr/>
      <dgm:t>
        <a:bodyPr/>
        <a:lstStyle/>
        <a:p>
          <a:endParaRPr lang="en-US"/>
        </a:p>
      </dgm:t>
    </dgm:pt>
    <dgm:pt modelId="{71A754D7-006F-4375-9DC5-6DA2755CE632}">
      <dgm:prSet/>
      <dgm:spPr/>
      <dgm:t>
        <a:bodyPr/>
        <a:lstStyle/>
        <a:p>
          <a:r>
            <a:rPr lang="en-US"/>
            <a:t>• Medication-Assisted Treatment</a:t>
          </a:r>
        </a:p>
      </dgm:t>
    </dgm:pt>
    <dgm:pt modelId="{9A6CAE99-E48F-4698-9F72-7A1F330AE96E}" type="parTrans" cxnId="{58FB0E22-B45B-4BF2-A823-6EBCDD058701}">
      <dgm:prSet/>
      <dgm:spPr/>
      <dgm:t>
        <a:bodyPr/>
        <a:lstStyle/>
        <a:p>
          <a:endParaRPr lang="en-US"/>
        </a:p>
      </dgm:t>
    </dgm:pt>
    <dgm:pt modelId="{0FC95F86-A0A5-4797-8A06-CE4DC6AC8299}" type="sibTrans" cxnId="{58FB0E22-B45B-4BF2-A823-6EBCDD058701}">
      <dgm:prSet/>
      <dgm:spPr/>
      <dgm:t>
        <a:bodyPr/>
        <a:lstStyle/>
        <a:p>
          <a:endParaRPr lang="en-US"/>
        </a:p>
      </dgm:t>
    </dgm:pt>
    <dgm:pt modelId="{28D70468-9BAE-9A4B-9E7F-3BFBFF5BA6FA}" type="pres">
      <dgm:prSet presAssocID="{A61D8547-1798-459A-9141-A1F56D881527}" presName="Name0" presStyleCnt="0">
        <dgm:presLayoutVars>
          <dgm:dir/>
          <dgm:resizeHandles val="exact"/>
        </dgm:presLayoutVars>
      </dgm:prSet>
      <dgm:spPr/>
    </dgm:pt>
    <dgm:pt modelId="{4EE94267-2DC7-8443-9868-6E27AAF0DBC8}" type="pres">
      <dgm:prSet presAssocID="{A61D8547-1798-459A-9141-A1F56D881527}" presName="cycle" presStyleCnt="0"/>
      <dgm:spPr/>
    </dgm:pt>
    <dgm:pt modelId="{3084E0F2-0EAA-2446-835C-6B3E015B5C33}" type="pres">
      <dgm:prSet presAssocID="{7CD50C14-F858-4C6B-AA3F-C465649A8542}" presName="nodeFirstNode" presStyleLbl="node1" presStyleIdx="0" presStyleCnt="10">
        <dgm:presLayoutVars>
          <dgm:bulletEnabled val="1"/>
        </dgm:presLayoutVars>
      </dgm:prSet>
      <dgm:spPr/>
    </dgm:pt>
    <dgm:pt modelId="{A77CF18B-0A03-D347-9CAA-411A095DEACB}" type="pres">
      <dgm:prSet presAssocID="{8454AB40-B55B-4941-9F8D-84A3CEE9C9D7}" presName="sibTransFirstNode" presStyleLbl="bgShp" presStyleIdx="0" presStyleCnt="1"/>
      <dgm:spPr/>
    </dgm:pt>
    <dgm:pt modelId="{FE4A896A-477E-2B48-AACE-4874AF9B3A47}" type="pres">
      <dgm:prSet presAssocID="{42A92F2F-9604-4FBE-A772-74E4DD72FC7C}" presName="nodeFollowingNodes" presStyleLbl="node1" presStyleIdx="1" presStyleCnt="10">
        <dgm:presLayoutVars>
          <dgm:bulletEnabled val="1"/>
        </dgm:presLayoutVars>
      </dgm:prSet>
      <dgm:spPr/>
    </dgm:pt>
    <dgm:pt modelId="{F858B8BD-FA6F-2745-B046-CE7A6AE374BA}" type="pres">
      <dgm:prSet presAssocID="{60FE6AF8-0F09-452E-9799-93CEBE69AF74}" presName="nodeFollowingNodes" presStyleLbl="node1" presStyleIdx="2" presStyleCnt="10">
        <dgm:presLayoutVars>
          <dgm:bulletEnabled val="1"/>
        </dgm:presLayoutVars>
      </dgm:prSet>
      <dgm:spPr/>
    </dgm:pt>
    <dgm:pt modelId="{55C22744-86D7-C542-AFA6-7AD35D1AB2B0}" type="pres">
      <dgm:prSet presAssocID="{F5CD26D0-05D7-46C5-95FF-187A2B008C87}" presName="nodeFollowingNodes" presStyleLbl="node1" presStyleIdx="3" presStyleCnt="10">
        <dgm:presLayoutVars>
          <dgm:bulletEnabled val="1"/>
        </dgm:presLayoutVars>
      </dgm:prSet>
      <dgm:spPr/>
    </dgm:pt>
    <dgm:pt modelId="{64953403-0526-114D-A1A6-40F15064429B}" type="pres">
      <dgm:prSet presAssocID="{BAF641AA-0366-4EFD-87B9-F3CBD1684F74}" presName="nodeFollowingNodes" presStyleLbl="node1" presStyleIdx="4" presStyleCnt="10">
        <dgm:presLayoutVars>
          <dgm:bulletEnabled val="1"/>
        </dgm:presLayoutVars>
      </dgm:prSet>
      <dgm:spPr/>
    </dgm:pt>
    <dgm:pt modelId="{B77AAE04-4927-914B-802B-B99D1ADD77DE}" type="pres">
      <dgm:prSet presAssocID="{74DD3806-1837-43F0-AAAD-75B951DAC32A}" presName="nodeFollowingNodes" presStyleLbl="node1" presStyleIdx="5" presStyleCnt="10">
        <dgm:presLayoutVars>
          <dgm:bulletEnabled val="1"/>
        </dgm:presLayoutVars>
      </dgm:prSet>
      <dgm:spPr/>
    </dgm:pt>
    <dgm:pt modelId="{3ED4E36E-315E-444F-92D1-7E23C2027E41}" type="pres">
      <dgm:prSet presAssocID="{54F6B44B-7667-4706-9552-01DDE6A05C55}" presName="nodeFollowingNodes" presStyleLbl="node1" presStyleIdx="6" presStyleCnt="10">
        <dgm:presLayoutVars>
          <dgm:bulletEnabled val="1"/>
        </dgm:presLayoutVars>
      </dgm:prSet>
      <dgm:spPr/>
    </dgm:pt>
    <dgm:pt modelId="{2DEB3326-895C-B94C-AF78-72A3E82B3A37}" type="pres">
      <dgm:prSet presAssocID="{259AC4D7-F529-4CA7-93AC-205D8CFEA385}" presName="nodeFollowingNodes" presStyleLbl="node1" presStyleIdx="7" presStyleCnt="10">
        <dgm:presLayoutVars>
          <dgm:bulletEnabled val="1"/>
        </dgm:presLayoutVars>
      </dgm:prSet>
      <dgm:spPr/>
    </dgm:pt>
    <dgm:pt modelId="{4F867360-A4C7-E342-AFC0-D1EE4C0604FD}" type="pres">
      <dgm:prSet presAssocID="{E41CBE89-6E7C-4F0A-99EA-290A6E035F33}" presName="nodeFollowingNodes" presStyleLbl="node1" presStyleIdx="8" presStyleCnt="10">
        <dgm:presLayoutVars>
          <dgm:bulletEnabled val="1"/>
        </dgm:presLayoutVars>
      </dgm:prSet>
      <dgm:spPr/>
    </dgm:pt>
    <dgm:pt modelId="{20790035-9F2C-AD46-AF5D-588008A4B9FA}" type="pres">
      <dgm:prSet presAssocID="{71A754D7-006F-4375-9DC5-6DA2755CE632}" presName="nodeFollowingNodes" presStyleLbl="node1" presStyleIdx="9" presStyleCnt="10">
        <dgm:presLayoutVars>
          <dgm:bulletEnabled val="1"/>
        </dgm:presLayoutVars>
      </dgm:prSet>
      <dgm:spPr/>
    </dgm:pt>
  </dgm:ptLst>
  <dgm:cxnLst>
    <dgm:cxn modelId="{BABA5D09-B9B1-439A-8639-E5D22F413618}" srcId="{A61D8547-1798-459A-9141-A1F56D881527}" destId="{BAF641AA-0366-4EFD-87B9-F3CBD1684F74}" srcOrd="4" destOrd="0" parTransId="{A47121C6-4391-4D6D-8CA6-F313AC9F058C}" sibTransId="{E2ECBB2B-4EC5-4629-A480-FBD6BB6B66DB}"/>
    <dgm:cxn modelId="{7514BC11-CE13-654C-999D-4E5F0CAD7854}" type="presOf" srcId="{74DD3806-1837-43F0-AAAD-75B951DAC32A}" destId="{B77AAE04-4927-914B-802B-B99D1ADD77DE}" srcOrd="0" destOrd="0" presId="urn:microsoft.com/office/officeart/2005/8/layout/cycle3"/>
    <dgm:cxn modelId="{EC7DDC11-3CC0-4391-93C8-CBDAD5ED38FA}" srcId="{A61D8547-1798-459A-9141-A1F56D881527}" destId="{74DD3806-1837-43F0-AAAD-75B951DAC32A}" srcOrd="5" destOrd="0" parTransId="{A64959EF-325C-4B52-A2F2-0599C7CF417B}" sibTransId="{BE7127C1-C87B-463B-BEA3-8100637C0CC4}"/>
    <dgm:cxn modelId="{E201FC20-1891-C74C-B837-580EEA57CB4D}" type="presOf" srcId="{BAF641AA-0366-4EFD-87B9-F3CBD1684F74}" destId="{64953403-0526-114D-A1A6-40F15064429B}" srcOrd="0" destOrd="0" presId="urn:microsoft.com/office/officeart/2005/8/layout/cycle3"/>
    <dgm:cxn modelId="{58FB0E22-B45B-4BF2-A823-6EBCDD058701}" srcId="{A61D8547-1798-459A-9141-A1F56D881527}" destId="{71A754D7-006F-4375-9DC5-6DA2755CE632}" srcOrd="9" destOrd="0" parTransId="{9A6CAE99-E48F-4698-9F72-7A1F330AE96E}" sibTransId="{0FC95F86-A0A5-4797-8A06-CE4DC6AC8299}"/>
    <dgm:cxn modelId="{1AE74F33-F03E-4FAC-AAE4-2AA60293ECDC}" srcId="{A61D8547-1798-459A-9141-A1F56D881527}" destId="{60FE6AF8-0F09-452E-9799-93CEBE69AF74}" srcOrd="2" destOrd="0" parTransId="{0E50EC17-6164-4AE8-BF28-1491D787D8D8}" sibTransId="{CD99660F-8A6E-4FFA-8823-4521CBC25301}"/>
    <dgm:cxn modelId="{54AC4440-4317-8142-BF27-C1D64B5915C3}" type="presOf" srcId="{54F6B44B-7667-4706-9552-01DDE6A05C55}" destId="{3ED4E36E-315E-444F-92D1-7E23C2027E41}" srcOrd="0" destOrd="0" presId="urn:microsoft.com/office/officeart/2005/8/layout/cycle3"/>
    <dgm:cxn modelId="{6E9EF640-7D22-1A4A-9EA3-529A34889D4A}" type="presOf" srcId="{F5CD26D0-05D7-46C5-95FF-187A2B008C87}" destId="{55C22744-86D7-C542-AFA6-7AD35D1AB2B0}" srcOrd="0" destOrd="0" presId="urn:microsoft.com/office/officeart/2005/8/layout/cycle3"/>
    <dgm:cxn modelId="{46F6CF44-5976-C946-AAF6-3FA287FE6950}" type="presOf" srcId="{7CD50C14-F858-4C6B-AA3F-C465649A8542}" destId="{3084E0F2-0EAA-2446-835C-6B3E015B5C33}" srcOrd="0" destOrd="0" presId="urn:microsoft.com/office/officeart/2005/8/layout/cycle3"/>
    <dgm:cxn modelId="{EC2FD645-669E-42E7-A97B-C0F5B6E012F2}" srcId="{A61D8547-1798-459A-9141-A1F56D881527}" destId="{7CD50C14-F858-4C6B-AA3F-C465649A8542}" srcOrd="0" destOrd="0" parTransId="{7A2D6AF4-6B99-46FF-A001-D2835DF69F10}" sibTransId="{8454AB40-B55B-4941-9F8D-84A3CEE9C9D7}"/>
    <dgm:cxn modelId="{62FE3E49-D25B-7F4A-8041-8F6ADC6FFF42}" type="presOf" srcId="{42A92F2F-9604-4FBE-A772-74E4DD72FC7C}" destId="{FE4A896A-477E-2B48-AACE-4874AF9B3A47}" srcOrd="0" destOrd="0" presId="urn:microsoft.com/office/officeart/2005/8/layout/cycle3"/>
    <dgm:cxn modelId="{1B941060-57B5-4F40-BDA8-E1F3B8D1C7BB}" type="presOf" srcId="{60FE6AF8-0F09-452E-9799-93CEBE69AF74}" destId="{F858B8BD-FA6F-2745-B046-CE7A6AE374BA}" srcOrd="0" destOrd="0" presId="urn:microsoft.com/office/officeart/2005/8/layout/cycle3"/>
    <dgm:cxn modelId="{A8865980-949A-AE4D-BFFC-1579247E70AC}" type="presOf" srcId="{71A754D7-006F-4375-9DC5-6DA2755CE632}" destId="{20790035-9F2C-AD46-AF5D-588008A4B9FA}" srcOrd="0" destOrd="0" presId="urn:microsoft.com/office/officeart/2005/8/layout/cycle3"/>
    <dgm:cxn modelId="{0462F888-6FFE-BE45-B3AA-B04782021C07}" type="presOf" srcId="{259AC4D7-F529-4CA7-93AC-205D8CFEA385}" destId="{2DEB3326-895C-B94C-AF78-72A3E82B3A37}" srcOrd="0" destOrd="0" presId="urn:microsoft.com/office/officeart/2005/8/layout/cycle3"/>
    <dgm:cxn modelId="{4C53AAAA-D086-7949-A2DD-7305F3307987}" type="presOf" srcId="{A61D8547-1798-459A-9141-A1F56D881527}" destId="{28D70468-9BAE-9A4B-9E7F-3BFBFF5BA6FA}" srcOrd="0" destOrd="0" presId="urn:microsoft.com/office/officeart/2005/8/layout/cycle3"/>
    <dgm:cxn modelId="{DDA3DCAD-CC00-4545-99F6-B8FABDA61E82}" srcId="{A61D8547-1798-459A-9141-A1F56D881527}" destId="{42A92F2F-9604-4FBE-A772-74E4DD72FC7C}" srcOrd="1" destOrd="0" parTransId="{31BEDA8B-508A-40F2-8E44-EAD09F7E23A8}" sibTransId="{3E4F8880-824A-4CD5-912C-1B839844B0AF}"/>
    <dgm:cxn modelId="{777124BA-F42A-4343-B525-2BDEAB93EE42}" srcId="{A61D8547-1798-459A-9141-A1F56D881527}" destId="{259AC4D7-F529-4CA7-93AC-205D8CFEA385}" srcOrd="7" destOrd="0" parTransId="{B2111644-3EAE-4B94-B232-0A6169959168}" sibTransId="{56EDFA8D-12FC-4AF0-A673-5054D95DBD8C}"/>
    <dgm:cxn modelId="{A52AE6C5-5C05-184D-8B2A-E782EA03BDBC}" type="presOf" srcId="{E41CBE89-6E7C-4F0A-99EA-290A6E035F33}" destId="{4F867360-A4C7-E342-AFC0-D1EE4C0604FD}" srcOrd="0" destOrd="0" presId="urn:microsoft.com/office/officeart/2005/8/layout/cycle3"/>
    <dgm:cxn modelId="{2B6B7EC6-8A4D-6349-B1E1-F5A5A3B09B64}" type="presOf" srcId="{8454AB40-B55B-4941-9F8D-84A3CEE9C9D7}" destId="{A77CF18B-0A03-D347-9CAA-411A095DEACB}" srcOrd="0" destOrd="0" presId="urn:microsoft.com/office/officeart/2005/8/layout/cycle3"/>
    <dgm:cxn modelId="{08A670D3-043A-4E67-908C-3C3350B21BA0}" srcId="{A61D8547-1798-459A-9141-A1F56D881527}" destId="{54F6B44B-7667-4706-9552-01DDE6A05C55}" srcOrd="6" destOrd="0" parTransId="{5A187EA2-DA9F-4C4B-B7EA-BC3403AE6651}" sibTransId="{48237081-14EC-4EF5-B3AA-C15622A961DB}"/>
    <dgm:cxn modelId="{849651E1-C535-457C-A6A3-BC4D09B7143F}" srcId="{A61D8547-1798-459A-9141-A1F56D881527}" destId="{F5CD26D0-05D7-46C5-95FF-187A2B008C87}" srcOrd="3" destOrd="0" parTransId="{06B555B0-F44E-4384-B197-C6E8033C2A4C}" sibTransId="{8741AC41-6B0E-45AC-B502-765265CC82E9}"/>
    <dgm:cxn modelId="{AAFCCDEA-2918-46B8-A920-C2C3BC789F52}" srcId="{A61D8547-1798-459A-9141-A1F56D881527}" destId="{E41CBE89-6E7C-4F0A-99EA-290A6E035F33}" srcOrd="8" destOrd="0" parTransId="{4BA07A0C-A181-47DF-8C08-43C98F447E29}" sibTransId="{404F30B1-5631-4312-BFF6-94EF7461D166}"/>
    <dgm:cxn modelId="{828EFECA-3019-5047-81A0-AC4EBBF8C0E1}" type="presParOf" srcId="{28D70468-9BAE-9A4B-9E7F-3BFBFF5BA6FA}" destId="{4EE94267-2DC7-8443-9868-6E27AAF0DBC8}" srcOrd="0" destOrd="0" presId="urn:microsoft.com/office/officeart/2005/8/layout/cycle3"/>
    <dgm:cxn modelId="{6D421496-CA20-7444-A981-4840BC81A780}" type="presParOf" srcId="{4EE94267-2DC7-8443-9868-6E27AAF0DBC8}" destId="{3084E0F2-0EAA-2446-835C-6B3E015B5C33}" srcOrd="0" destOrd="0" presId="urn:microsoft.com/office/officeart/2005/8/layout/cycle3"/>
    <dgm:cxn modelId="{2B69A8CC-5E33-0348-8C1D-CF5BAF2D7783}" type="presParOf" srcId="{4EE94267-2DC7-8443-9868-6E27AAF0DBC8}" destId="{A77CF18B-0A03-D347-9CAA-411A095DEACB}" srcOrd="1" destOrd="0" presId="urn:microsoft.com/office/officeart/2005/8/layout/cycle3"/>
    <dgm:cxn modelId="{A65AA88C-4A86-9744-9C4C-25BA65706422}" type="presParOf" srcId="{4EE94267-2DC7-8443-9868-6E27AAF0DBC8}" destId="{FE4A896A-477E-2B48-AACE-4874AF9B3A47}" srcOrd="2" destOrd="0" presId="urn:microsoft.com/office/officeart/2005/8/layout/cycle3"/>
    <dgm:cxn modelId="{0D7CE893-7B0D-424E-9135-ABCDC95EA875}" type="presParOf" srcId="{4EE94267-2DC7-8443-9868-6E27AAF0DBC8}" destId="{F858B8BD-FA6F-2745-B046-CE7A6AE374BA}" srcOrd="3" destOrd="0" presId="urn:microsoft.com/office/officeart/2005/8/layout/cycle3"/>
    <dgm:cxn modelId="{0B75A4A6-A713-9E49-A69A-66E4350D9298}" type="presParOf" srcId="{4EE94267-2DC7-8443-9868-6E27AAF0DBC8}" destId="{55C22744-86D7-C542-AFA6-7AD35D1AB2B0}" srcOrd="4" destOrd="0" presId="urn:microsoft.com/office/officeart/2005/8/layout/cycle3"/>
    <dgm:cxn modelId="{F9C21C7F-4723-744C-B49E-49BC214C7453}" type="presParOf" srcId="{4EE94267-2DC7-8443-9868-6E27AAF0DBC8}" destId="{64953403-0526-114D-A1A6-40F15064429B}" srcOrd="5" destOrd="0" presId="urn:microsoft.com/office/officeart/2005/8/layout/cycle3"/>
    <dgm:cxn modelId="{0EF2B958-F907-4D42-A2E7-5C0424DFA5F5}" type="presParOf" srcId="{4EE94267-2DC7-8443-9868-6E27AAF0DBC8}" destId="{B77AAE04-4927-914B-802B-B99D1ADD77DE}" srcOrd="6" destOrd="0" presId="urn:microsoft.com/office/officeart/2005/8/layout/cycle3"/>
    <dgm:cxn modelId="{32C75D69-DDA1-964D-9DDD-0F212BE22B10}" type="presParOf" srcId="{4EE94267-2DC7-8443-9868-6E27AAF0DBC8}" destId="{3ED4E36E-315E-444F-92D1-7E23C2027E41}" srcOrd="7" destOrd="0" presId="urn:microsoft.com/office/officeart/2005/8/layout/cycle3"/>
    <dgm:cxn modelId="{8E6F190B-93BA-134A-A8A9-77BB701F48CC}" type="presParOf" srcId="{4EE94267-2DC7-8443-9868-6E27AAF0DBC8}" destId="{2DEB3326-895C-B94C-AF78-72A3E82B3A37}" srcOrd="8" destOrd="0" presId="urn:microsoft.com/office/officeart/2005/8/layout/cycle3"/>
    <dgm:cxn modelId="{216C5E6A-2A52-E549-9D8B-F77A4CF24301}" type="presParOf" srcId="{4EE94267-2DC7-8443-9868-6E27AAF0DBC8}" destId="{4F867360-A4C7-E342-AFC0-D1EE4C0604FD}" srcOrd="9" destOrd="0" presId="urn:microsoft.com/office/officeart/2005/8/layout/cycle3"/>
    <dgm:cxn modelId="{6ED0FB6F-F915-5D44-8D0B-FBD7D4D27A3F}" type="presParOf" srcId="{4EE94267-2DC7-8443-9868-6E27AAF0DBC8}" destId="{20790035-9F2C-AD46-AF5D-588008A4B9FA}"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CF18B-0A03-D347-9CAA-411A095DEACB}">
      <dsp:nvSpPr>
        <dsp:cNvPr id="0" name=""/>
        <dsp:cNvSpPr/>
      </dsp:nvSpPr>
      <dsp:spPr>
        <a:xfrm>
          <a:off x="224866" y="-79481"/>
          <a:ext cx="6063871" cy="6063871"/>
        </a:xfrm>
        <a:prstGeom prst="circularArrow">
          <a:avLst>
            <a:gd name="adj1" fmla="val 5544"/>
            <a:gd name="adj2" fmla="val 330680"/>
            <a:gd name="adj3" fmla="val 14869260"/>
            <a:gd name="adj4" fmla="val 16750303"/>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084E0F2-0EAA-2446-835C-6B3E015B5C33}">
      <dsp:nvSpPr>
        <dsp:cNvPr id="0" name=""/>
        <dsp:cNvSpPr/>
      </dsp:nvSpPr>
      <dsp:spPr>
        <a:xfrm>
          <a:off x="2553122" y="5000"/>
          <a:ext cx="1407358" cy="70367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The PIER - Detox for Drugs and Alcohol</a:t>
          </a:r>
        </a:p>
      </dsp:txBody>
      <dsp:txXfrm>
        <a:off x="2587473" y="39351"/>
        <a:ext cx="1338656" cy="634977"/>
      </dsp:txXfrm>
    </dsp:sp>
    <dsp:sp modelId="{FE4A896A-477E-2B48-AACE-4874AF9B3A47}">
      <dsp:nvSpPr>
        <dsp:cNvPr id="0" name=""/>
        <dsp:cNvSpPr/>
      </dsp:nvSpPr>
      <dsp:spPr>
        <a:xfrm>
          <a:off x="4073060" y="498858"/>
          <a:ext cx="1407358" cy="703679"/>
        </a:xfrm>
        <a:prstGeom prst="roundRect">
          <a:avLst/>
        </a:prstGeom>
        <a:gradFill rotWithShape="0">
          <a:gsLst>
            <a:gs pos="0">
              <a:schemeClr val="accent5">
                <a:hueOff val="-750949"/>
                <a:satOff val="-1935"/>
                <a:lumOff val="-1307"/>
                <a:alphaOff val="0"/>
                <a:satMod val="103000"/>
                <a:lumMod val="102000"/>
                <a:tint val="94000"/>
              </a:schemeClr>
            </a:gs>
            <a:gs pos="50000">
              <a:schemeClr val="accent5">
                <a:hueOff val="-750949"/>
                <a:satOff val="-1935"/>
                <a:lumOff val="-1307"/>
                <a:alphaOff val="0"/>
                <a:satMod val="110000"/>
                <a:lumMod val="100000"/>
                <a:shade val="100000"/>
              </a:schemeClr>
            </a:gs>
            <a:gs pos="100000">
              <a:schemeClr val="accent5">
                <a:hueOff val="-750949"/>
                <a:satOff val="-1935"/>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Residential Services for Men and Women</a:t>
          </a:r>
        </a:p>
      </dsp:txBody>
      <dsp:txXfrm>
        <a:off x="4107411" y="533209"/>
        <a:ext cx="1338656" cy="634977"/>
      </dsp:txXfrm>
    </dsp:sp>
    <dsp:sp modelId="{F858B8BD-FA6F-2745-B046-CE7A6AE374BA}">
      <dsp:nvSpPr>
        <dsp:cNvPr id="0" name=""/>
        <dsp:cNvSpPr/>
      </dsp:nvSpPr>
      <dsp:spPr>
        <a:xfrm>
          <a:off x="5012434" y="1791794"/>
          <a:ext cx="1407358" cy="703679"/>
        </a:xfrm>
        <a:prstGeom prst="roundRect">
          <a:avLst/>
        </a:prstGeom>
        <a:gradFill rotWithShape="0">
          <a:gsLst>
            <a:gs pos="0">
              <a:schemeClr val="accent5">
                <a:hueOff val="-1501898"/>
                <a:satOff val="-3871"/>
                <a:lumOff val="-2614"/>
                <a:alphaOff val="0"/>
                <a:satMod val="103000"/>
                <a:lumMod val="102000"/>
                <a:tint val="94000"/>
              </a:schemeClr>
            </a:gs>
            <a:gs pos="50000">
              <a:schemeClr val="accent5">
                <a:hueOff val="-1501898"/>
                <a:satOff val="-3871"/>
                <a:lumOff val="-2614"/>
                <a:alphaOff val="0"/>
                <a:satMod val="110000"/>
                <a:lumMod val="100000"/>
                <a:shade val="100000"/>
              </a:schemeClr>
            </a:gs>
            <a:gs pos="100000">
              <a:schemeClr val="accent5">
                <a:hueOff val="-1501898"/>
                <a:satOff val="-3871"/>
                <a:lumOff val="-26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Recovery Homes for Men and Women</a:t>
          </a:r>
        </a:p>
      </dsp:txBody>
      <dsp:txXfrm>
        <a:off x="5046785" y="1826145"/>
        <a:ext cx="1338656" cy="634977"/>
      </dsp:txXfrm>
    </dsp:sp>
    <dsp:sp modelId="{55C22744-86D7-C542-AFA6-7AD35D1AB2B0}">
      <dsp:nvSpPr>
        <dsp:cNvPr id="0" name=""/>
        <dsp:cNvSpPr/>
      </dsp:nvSpPr>
      <dsp:spPr>
        <a:xfrm>
          <a:off x="5012434" y="3389952"/>
          <a:ext cx="1407358" cy="703679"/>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Outpatient Services</a:t>
          </a:r>
        </a:p>
      </dsp:txBody>
      <dsp:txXfrm>
        <a:off x="5046785" y="3424303"/>
        <a:ext cx="1338656" cy="634977"/>
      </dsp:txXfrm>
    </dsp:sp>
    <dsp:sp modelId="{64953403-0526-114D-A1A6-40F15064429B}">
      <dsp:nvSpPr>
        <dsp:cNvPr id="0" name=""/>
        <dsp:cNvSpPr/>
      </dsp:nvSpPr>
      <dsp:spPr>
        <a:xfrm>
          <a:off x="4073060" y="4682888"/>
          <a:ext cx="1407358" cy="703679"/>
        </a:xfrm>
        <a:prstGeom prst="roundRect">
          <a:avLst/>
        </a:prstGeom>
        <a:gradFill rotWithShape="0">
          <a:gsLst>
            <a:gs pos="0">
              <a:schemeClr val="accent5">
                <a:hueOff val="-3003797"/>
                <a:satOff val="-7742"/>
                <a:lumOff val="-5229"/>
                <a:alphaOff val="0"/>
                <a:satMod val="103000"/>
                <a:lumMod val="102000"/>
                <a:tint val="94000"/>
              </a:schemeClr>
            </a:gs>
            <a:gs pos="50000">
              <a:schemeClr val="accent5">
                <a:hueOff val="-3003797"/>
                <a:satOff val="-7742"/>
                <a:lumOff val="-5229"/>
                <a:alphaOff val="0"/>
                <a:satMod val="110000"/>
                <a:lumMod val="100000"/>
                <a:shade val="100000"/>
              </a:schemeClr>
            </a:gs>
            <a:gs pos="100000">
              <a:schemeClr val="accent5">
                <a:hueOff val="-3003797"/>
                <a:satOff val="-7742"/>
                <a:lumOff val="-52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Intensive Outpatient</a:t>
          </a:r>
        </a:p>
      </dsp:txBody>
      <dsp:txXfrm>
        <a:off x="4107411" y="4717239"/>
        <a:ext cx="1338656" cy="634977"/>
      </dsp:txXfrm>
    </dsp:sp>
    <dsp:sp modelId="{B77AAE04-4927-914B-802B-B99D1ADD77DE}">
      <dsp:nvSpPr>
        <dsp:cNvPr id="0" name=""/>
        <dsp:cNvSpPr/>
      </dsp:nvSpPr>
      <dsp:spPr>
        <a:xfrm>
          <a:off x="2553122" y="5176746"/>
          <a:ext cx="1407358" cy="703679"/>
        </a:xfrm>
        <a:prstGeom prst="roundRect">
          <a:avLst/>
        </a:prstGeom>
        <a:gradFill rotWithShape="0">
          <a:gsLst>
            <a:gs pos="0">
              <a:schemeClr val="accent5">
                <a:hueOff val="-3754746"/>
                <a:satOff val="-9677"/>
                <a:lumOff val="-6536"/>
                <a:alphaOff val="0"/>
                <a:satMod val="103000"/>
                <a:lumMod val="102000"/>
                <a:tint val="94000"/>
              </a:schemeClr>
            </a:gs>
            <a:gs pos="50000">
              <a:schemeClr val="accent5">
                <a:hueOff val="-3754746"/>
                <a:satOff val="-9677"/>
                <a:lumOff val="-6536"/>
                <a:alphaOff val="0"/>
                <a:satMod val="110000"/>
                <a:lumMod val="100000"/>
                <a:shade val="100000"/>
              </a:schemeClr>
            </a:gs>
            <a:gs pos="100000">
              <a:schemeClr val="accent5">
                <a:hueOff val="-3754746"/>
                <a:satOff val="-9677"/>
                <a:lumOff val="-65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Assessments</a:t>
          </a:r>
        </a:p>
      </dsp:txBody>
      <dsp:txXfrm>
        <a:off x="2587473" y="5211097"/>
        <a:ext cx="1338656" cy="634977"/>
      </dsp:txXfrm>
    </dsp:sp>
    <dsp:sp modelId="{3ED4E36E-315E-444F-92D1-7E23C2027E41}">
      <dsp:nvSpPr>
        <dsp:cNvPr id="0" name=""/>
        <dsp:cNvSpPr/>
      </dsp:nvSpPr>
      <dsp:spPr>
        <a:xfrm>
          <a:off x="1033184" y="4682888"/>
          <a:ext cx="1407358" cy="703679"/>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The PORCH - Community Resource Center</a:t>
          </a:r>
        </a:p>
      </dsp:txBody>
      <dsp:txXfrm>
        <a:off x="1067535" y="4717239"/>
        <a:ext cx="1338656" cy="634977"/>
      </dsp:txXfrm>
    </dsp:sp>
    <dsp:sp modelId="{2DEB3326-895C-B94C-AF78-72A3E82B3A37}">
      <dsp:nvSpPr>
        <dsp:cNvPr id="0" name=""/>
        <dsp:cNvSpPr/>
      </dsp:nvSpPr>
      <dsp:spPr>
        <a:xfrm>
          <a:off x="93811" y="3389952"/>
          <a:ext cx="1407358" cy="703679"/>
        </a:xfrm>
        <a:prstGeom prst="roundRect">
          <a:avLst/>
        </a:prstGeom>
        <a:gradFill rotWithShape="0">
          <a:gsLst>
            <a:gs pos="0">
              <a:schemeClr val="accent5">
                <a:hueOff val="-5256644"/>
                <a:satOff val="-13548"/>
                <a:lumOff val="-9151"/>
                <a:alphaOff val="0"/>
                <a:satMod val="103000"/>
                <a:lumMod val="102000"/>
                <a:tint val="94000"/>
              </a:schemeClr>
            </a:gs>
            <a:gs pos="50000">
              <a:schemeClr val="accent5">
                <a:hueOff val="-5256644"/>
                <a:satOff val="-13548"/>
                <a:lumOff val="-9151"/>
                <a:alphaOff val="0"/>
                <a:satMod val="110000"/>
                <a:lumMod val="100000"/>
                <a:shade val="100000"/>
              </a:schemeClr>
            </a:gs>
            <a:gs pos="100000">
              <a:schemeClr val="accent5">
                <a:hueOff val="-5256644"/>
                <a:satOff val="-13548"/>
                <a:lumOff val="-91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Treatment Groups</a:t>
          </a:r>
        </a:p>
      </dsp:txBody>
      <dsp:txXfrm>
        <a:off x="128162" y="3424303"/>
        <a:ext cx="1338656" cy="634977"/>
      </dsp:txXfrm>
    </dsp:sp>
    <dsp:sp modelId="{4F867360-A4C7-E342-AFC0-D1EE4C0604FD}">
      <dsp:nvSpPr>
        <dsp:cNvPr id="0" name=""/>
        <dsp:cNvSpPr/>
      </dsp:nvSpPr>
      <dsp:spPr>
        <a:xfrm>
          <a:off x="93811" y="1791794"/>
          <a:ext cx="1407358" cy="703679"/>
        </a:xfrm>
        <a:prstGeom prst="roundRect">
          <a:avLst/>
        </a:prstGeom>
        <a:gradFill rotWithShape="0">
          <a:gsLst>
            <a:gs pos="0">
              <a:schemeClr val="accent5">
                <a:hueOff val="-6007594"/>
                <a:satOff val="-15484"/>
                <a:lumOff val="-10458"/>
                <a:alphaOff val="0"/>
                <a:satMod val="103000"/>
                <a:lumMod val="102000"/>
                <a:tint val="94000"/>
              </a:schemeClr>
            </a:gs>
            <a:gs pos="50000">
              <a:schemeClr val="accent5">
                <a:hueOff val="-6007594"/>
                <a:satOff val="-15484"/>
                <a:lumOff val="-10458"/>
                <a:alphaOff val="0"/>
                <a:satMod val="110000"/>
                <a:lumMod val="100000"/>
                <a:shade val="100000"/>
              </a:schemeClr>
            </a:gs>
            <a:gs pos="100000">
              <a:schemeClr val="accent5">
                <a:hueOff val="-6007594"/>
                <a:satOff val="-15484"/>
                <a:lumOff val="-104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Therapy</a:t>
          </a:r>
        </a:p>
      </dsp:txBody>
      <dsp:txXfrm>
        <a:off x="128162" y="1826145"/>
        <a:ext cx="1338656" cy="634977"/>
      </dsp:txXfrm>
    </dsp:sp>
    <dsp:sp modelId="{20790035-9F2C-AD46-AF5D-588008A4B9FA}">
      <dsp:nvSpPr>
        <dsp:cNvPr id="0" name=""/>
        <dsp:cNvSpPr/>
      </dsp:nvSpPr>
      <dsp:spPr>
        <a:xfrm>
          <a:off x="1033184" y="498858"/>
          <a:ext cx="1407358" cy="70367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 Medication-Assisted Treatment</a:t>
          </a:r>
        </a:p>
      </dsp:txBody>
      <dsp:txXfrm>
        <a:off x="1067535" y="533209"/>
        <a:ext cx="1338656" cy="63497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229DA-9DA6-8549-A3EC-503571C9F295}" type="datetimeFigureOut">
              <a:rPr lang="en-US" smtClean="0"/>
              <a:t>3/13/19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C48B3-7A18-584F-872E-34B5C8162E98}" type="slidenum">
              <a:rPr lang="en-US" smtClean="0"/>
              <a:t>‹#›</a:t>
            </a:fld>
            <a:endParaRPr lang="en-US"/>
          </a:p>
        </p:txBody>
      </p:sp>
    </p:spTree>
    <p:extLst>
      <p:ext uri="{BB962C8B-B14F-4D97-AF65-F5344CB8AC3E}">
        <p14:creationId xmlns:p14="http://schemas.microsoft.com/office/powerpoint/2010/main" val="110683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A21936-10BB-1F40-A063-DE5F2C7074B4}"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1AD14-94D4-7F43-BA07-64FF20B1A2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21936-10BB-1F40-A063-DE5F2C7074B4}"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1AD14-94D4-7F43-BA07-64FF20B1A2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21936-10BB-1F40-A063-DE5F2C7074B4}"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1AD14-94D4-7F43-BA07-64FF20B1A2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21936-10BB-1F40-A063-DE5F2C7074B4}"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1AD14-94D4-7F43-BA07-64FF20B1A2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21936-10BB-1F40-A063-DE5F2C7074B4}"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1AD14-94D4-7F43-BA07-64FF20B1A2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A21936-10BB-1F40-A063-DE5F2C7074B4}"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1AD14-94D4-7F43-BA07-64FF20B1A2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A21936-10BB-1F40-A063-DE5F2C7074B4}" type="datetimeFigureOut">
              <a:rPr lang="en-US" smtClean="0"/>
              <a:t>3/13/19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1AD14-94D4-7F43-BA07-64FF20B1A2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A21936-10BB-1F40-A063-DE5F2C7074B4}" type="datetimeFigureOut">
              <a:rPr lang="en-US" smtClean="0"/>
              <a:t>3/13/19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1AD14-94D4-7F43-BA07-64FF20B1A2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21936-10BB-1F40-A063-DE5F2C7074B4}" type="datetimeFigureOut">
              <a:rPr lang="en-US" smtClean="0"/>
              <a:t>3/13/19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1AD14-94D4-7F43-BA07-64FF20B1A2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A21936-10BB-1F40-A063-DE5F2C7074B4}"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1AD14-94D4-7F43-BA07-64FF20B1A2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A21936-10BB-1F40-A063-DE5F2C7074B4}"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1AD14-94D4-7F43-BA07-64FF20B1A2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21936-10BB-1F40-A063-DE5F2C7074B4}" type="datetimeFigureOut">
              <a:rPr lang="en-US" smtClean="0"/>
              <a:t>3/13/19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1AD14-94D4-7F43-BA07-64FF20B1A2CF}" type="slidenum">
              <a:rPr lang="en-US" smtClean="0"/>
              <a:t>‹#›</a:t>
            </a:fld>
            <a:endParaRPr lang="en-US"/>
          </a:p>
        </p:txBody>
      </p:sp>
    </p:spTree>
    <p:extLst>
      <p:ext uri="{BB962C8B-B14F-4D97-AF65-F5344CB8AC3E}">
        <p14:creationId xmlns:p14="http://schemas.microsoft.com/office/powerpoint/2010/main" val="1168256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predatorandprey.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043" y="772073"/>
            <a:ext cx="5455917" cy="3068953"/>
          </a:xfrm>
          <a:prstGeom prst="rect">
            <a:avLst/>
          </a:prstGeom>
        </p:spPr>
      </p:pic>
      <p:sp>
        <p:nvSpPr>
          <p:cNvPr id="3" name="Subtitle 2"/>
          <p:cNvSpPr>
            <a:spLocks noGrp="1"/>
          </p:cNvSpPr>
          <p:nvPr>
            <p:ph type="subTitle" idx="1"/>
          </p:nvPr>
        </p:nvSpPr>
        <p:spPr>
          <a:xfrm>
            <a:off x="1303736" y="5030493"/>
            <a:ext cx="9144000" cy="420001"/>
          </a:xfrm>
        </p:spPr>
        <p:txBody>
          <a:bodyPr>
            <a:noAutofit/>
          </a:bodyPr>
          <a:lstStyle/>
          <a:p>
            <a:r>
              <a:rPr lang="en-US" sz="1800" dirty="0">
                <a:solidFill>
                  <a:srgbClr val="CA923D"/>
                </a:solidFill>
                <a:latin typeface="Corbel" charset="0"/>
                <a:ea typeface="Corbel" charset="0"/>
                <a:cs typeface="Corbel" charset="0"/>
              </a:rPr>
              <a:t>Opioids and </a:t>
            </a:r>
            <a:r>
              <a:rPr lang="en-US" sz="1800">
                <a:solidFill>
                  <a:srgbClr val="CA923D"/>
                </a:solidFill>
                <a:latin typeface="Corbel" charset="0"/>
                <a:ea typeface="Corbel" charset="0"/>
                <a:cs typeface="Corbel" charset="0"/>
              </a:rPr>
              <a:t>Our Community </a:t>
            </a:r>
            <a:endParaRPr lang="en-US" sz="1800" dirty="0">
              <a:solidFill>
                <a:srgbClr val="CA923D"/>
              </a:solidFill>
              <a:latin typeface="Corbel" charset="0"/>
              <a:ea typeface="Corbel" charset="0"/>
              <a:cs typeface="Corbel" charset="0"/>
            </a:endParaRPr>
          </a:p>
          <a:p>
            <a:endParaRPr lang="en-US" sz="1800" dirty="0">
              <a:solidFill>
                <a:srgbClr val="CA923D"/>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68" y="772073"/>
            <a:ext cx="5717932" cy="2639045"/>
          </a:xfrm>
          <a:prstGeom prst="rect">
            <a:avLst/>
          </a:prstGeom>
        </p:spPr>
      </p:pic>
    </p:spTree>
    <p:extLst>
      <p:ext uri="{BB962C8B-B14F-4D97-AF65-F5344CB8AC3E}">
        <p14:creationId xmlns:p14="http://schemas.microsoft.com/office/powerpoint/2010/main" val="663268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r="1" b="1852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US" sz="3700" b="1">
                <a:latin typeface="Corbel" charset="0"/>
                <a:ea typeface="Corbel" charset="0"/>
                <a:cs typeface="Corbel" charset="0"/>
              </a:rPr>
              <a:t>Suzanne </a:t>
            </a:r>
            <a:r>
              <a:rPr lang="en-US" sz="3700" b="1" dirty="0">
                <a:latin typeface="Corbel" charset="0"/>
                <a:ea typeface="Corbel" charset="0"/>
                <a:cs typeface="Corbel" charset="0"/>
              </a:rPr>
              <a:t>Prentice</a:t>
            </a:r>
            <a:br>
              <a:rPr lang="en-US" sz="3700" dirty="0">
                <a:latin typeface="Corbel" charset="0"/>
                <a:ea typeface="Corbel" charset="0"/>
                <a:cs typeface="Corbel" charset="0"/>
              </a:rPr>
            </a:br>
            <a:r>
              <a:rPr lang="en-US" sz="3700" dirty="0">
                <a:latin typeface="Corbel" charset="0"/>
                <a:ea typeface="Corbel" charset="0"/>
                <a:cs typeface="Corbel" charset="0"/>
              </a:rPr>
              <a:t>A personal story of the struggle with addiction</a:t>
            </a:r>
          </a:p>
        </p:txBody>
      </p:sp>
      <p:sp>
        <p:nvSpPr>
          <p:cNvPr id="9" name="Content Placeholder 8"/>
          <p:cNvSpPr>
            <a:spLocks noGrp="1"/>
          </p:cNvSpPr>
          <p:nvPr>
            <p:ph idx="1"/>
          </p:nvPr>
        </p:nvSpPr>
        <p:spPr>
          <a:xfrm>
            <a:off x="655321" y="2575034"/>
            <a:ext cx="5522741" cy="3462228"/>
          </a:xfrm>
        </p:spPr>
        <p:txBody>
          <a:bodyPr>
            <a:noAutofit/>
          </a:bodyPr>
          <a:lstStyle/>
          <a:p>
            <a:pPr marL="0" indent="0">
              <a:buNone/>
            </a:pPr>
            <a:r>
              <a:rPr lang="en-US" sz="1600" dirty="0">
                <a:latin typeface="Corbel" charset="0"/>
                <a:ea typeface="Corbel" charset="0"/>
                <a:cs typeface="Corbel" charset="0"/>
              </a:rPr>
              <a:t>“I am the mother of an Addict. Those are hard words to say sometimes. My once bright eyed, quick witted, and intelligent child became highly dependent on drugs. This wasn’t supposed to happen to us. We were a church-going Military family. He had two parents and a brother that loved him dearly. We weren’t perfect, but we sure tried. I think we lost him to drugs from the combination of depression from bullying, predisposition, and the prescribed opioids as a young athlete. But who can really say? All I know is It’s been 14 years of stomach-wrenching, roller coaster rides filled with so many nights on the floor, begging God to save my son. I am only one of millions of parents that live this nightmare. There have been far too many lives lost in our small community. I believe through well-planned programs we can help to save lives, support families, provide preventative education, as well as educate the public to the truth about addiction; breaking the stigma that isolates families.  I believe together our communities can make a difference.”</a:t>
            </a:r>
          </a:p>
        </p:txBody>
      </p:sp>
    </p:spTree>
    <p:extLst>
      <p:ext uri="{BB962C8B-B14F-4D97-AF65-F5344CB8AC3E}">
        <p14:creationId xmlns:p14="http://schemas.microsoft.com/office/powerpoint/2010/main" val="130910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FC43C-DF4F-C140-813E-A79A92B44ABB}"/>
              </a:ext>
            </a:extLst>
          </p:cNvPr>
          <p:cNvPicPr>
            <a:picLocks noChangeAspect="1"/>
          </p:cNvPicPr>
          <p:nvPr/>
        </p:nvPicPr>
        <p:blipFill rotWithShape="1">
          <a:blip r:embed="rId2"/>
          <a:srcRect t="4126" r="-4" b="5321"/>
          <a:stretch/>
        </p:blipFill>
        <p:spPr>
          <a:xfrm>
            <a:off x="6355999" y="1"/>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pic>
        <p:nvPicPr>
          <p:cNvPr id="10" name="Picture 9">
            <a:extLst>
              <a:ext uri="{FF2B5EF4-FFF2-40B4-BE49-F238E27FC236}">
                <a16:creationId xmlns:a16="http://schemas.microsoft.com/office/drawing/2014/main" id="{92B7C36C-66A5-454F-9D39-F0BDF1BF309A}"/>
              </a:ext>
            </a:extLst>
          </p:cNvPr>
          <p:cNvPicPr>
            <a:picLocks noChangeAspect="1"/>
          </p:cNvPicPr>
          <p:nvPr/>
        </p:nvPicPr>
        <p:blipFill rotWithShape="1">
          <a:blip r:embed="rId3"/>
          <a:srcRect l="11400" r="5149"/>
          <a:stretch/>
        </p:blipFill>
        <p:spPr>
          <a:xfrm>
            <a:off x="7390912"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p:spPr>
      </p:pic>
      <p:sp>
        <p:nvSpPr>
          <p:cNvPr id="2" name="Title 1"/>
          <p:cNvSpPr>
            <a:spLocks noGrp="1"/>
          </p:cNvSpPr>
          <p:nvPr>
            <p:ph type="title"/>
          </p:nvPr>
        </p:nvSpPr>
        <p:spPr>
          <a:xfrm>
            <a:off x="801098" y="1396289"/>
            <a:ext cx="5277333" cy="1325563"/>
          </a:xfrm>
        </p:spPr>
        <p:txBody>
          <a:bodyPr>
            <a:normAutofit/>
          </a:bodyPr>
          <a:lstStyle/>
          <a:p>
            <a:r>
              <a:rPr lang="en-US">
                <a:latin typeface="Corbel" charset="0"/>
                <a:ea typeface="Corbel" charset="0"/>
                <a:cs typeface="Corbel" charset="0"/>
              </a:rPr>
              <a:t>Predator &amp; Prey</a:t>
            </a:r>
          </a:p>
        </p:txBody>
      </p:sp>
      <p:sp>
        <p:nvSpPr>
          <p:cNvPr id="9" name="Content Placeholder 8"/>
          <p:cNvSpPr>
            <a:spLocks noGrp="1"/>
          </p:cNvSpPr>
          <p:nvPr>
            <p:ph idx="1"/>
          </p:nvPr>
        </p:nvSpPr>
        <p:spPr>
          <a:xfrm>
            <a:off x="805543" y="2871982"/>
            <a:ext cx="5272888" cy="3181684"/>
          </a:xfrm>
        </p:spPr>
        <p:txBody>
          <a:bodyPr anchor="t">
            <a:normAutofit/>
          </a:bodyPr>
          <a:lstStyle/>
          <a:p>
            <a:pPr marL="0" indent="0">
              <a:buNone/>
            </a:pPr>
            <a:r>
              <a:rPr lang="en-US" sz="1700"/>
              <a:t>In 2018, Alex Grizzel, a local young man, lost his life to an overdose. His family wanted to do something about educating the community. Through their efforts and outreach, Predator &amp; Prey was born. East Middle School Students and teach Jody Mackey created an 18 minute documentary about the local impact of the opioid crisis. </a:t>
            </a:r>
          </a:p>
          <a:p>
            <a:pPr marL="0" indent="0">
              <a:buNone/>
            </a:pPr>
            <a:r>
              <a:rPr lang="en-US" sz="1700"/>
              <a:t>Addiction Treatment Services wrote an accompanying discussion guide for the film that is available to anyone in the community and beyond. </a:t>
            </a:r>
          </a:p>
          <a:p>
            <a:pPr marL="0" indent="0">
              <a:buNone/>
            </a:pPr>
            <a:r>
              <a:rPr lang="en-US" sz="1700"/>
              <a:t>View the documentary: </a:t>
            </a:r>
          </a:p>
          <a:p>
            <a:pPr marL="0" indent="0">
              <a:buNone/>
            </a:pPr>
            <a:r>
              <a:rPr lang="en-US" sz="1700">
                <a:hlinkClick r:id="rId4"/>
              </a:rPr>
              <a:t>www.predatorandprey.org</a:t>
            </a:r>
            <a:r>
              <a:rPr lang="en-US" sz="1700"/>
              <a:t> </a:t>
            </a:r>
          </a:p>
        </p:txBody>
      </p:sp>
    </p:spTree>
    <p:extLst>
      <p:ext uri="{BB962C8B-B14F-4D97-AF65-F5344CB8AC3E}">
        <p14:creationId xmlns:p14="http://schemas.microsoft.com/office/powerpoint/2010/main" val="2671456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86883" y="936654"/>
            <a:ext cx="3315716"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TextBox 4"/>
          <p:cNvSpPr txBox="1"/>
          <p:nvPr/>
        </p:nvSpPr>
        <p:spPr>
          <a:xfrm>
            <a:off x="1585682" y="2029794"/>
            <a:ext cx="1741182" cy="461665"/>
          </a:xfrm>
          <a:prstGeom prst="rect">
            <a:avLst/>
          </a:prstGeom>
          <a:noFill/>
        </p:spPr>
        <p:txBody>
          <a:bodyPr wrap="none" rtlCol="0">
            <a:spAutoFit/>
          </a:bodyPr>
          <a:lstStyle/>
          <a:p>
            <a:r>
              <a:rPr lang="en-US" sz="2400" dirty="0">
                <a:latin typeface="Corbel" charset="0"/>
                <a:ea typeface="Corbel" charset="0"/>
                <a:cs typeface="Corbel" charset="0"/>
              </a:rPr>
              <a:t>Contact Me: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548" r="28520"/>
          <a:stretch/>
        </p:blipFill>
        <p:spPr>
          <a:xfrm>
            <a:off x="1316916" y="2661270"/>
            <a:ext cx="2221066" cy="2907192"/>
          </a:xfrm>
          <a:prstGeom prst="rect">
            <a:avLst/>
          </a:prstGeom>
        </p:spPr>
      </p:pic>
      <p:sp>
        <p:nvSpPr>
          <p:cNvPr id="7" name="TextBox 6"/>
          <p:cNvSpPr txBox="1"/>
          <p:nvPr/>
        </p:nvSpPr>
        <p:spPr>
          <a:xfrm>
            <a:off x="3789903" y="2958021"/>
            <a:ext cx="5003549" cy="1754326"/>
          </a:xfrm>
          <a:prstGeom prst="rect">
            <a:avLst/>
          </a:prstGeom>
          <a:noFill/>
        </p:spPr>
        <p:txBody>
          <a:bodyPr wrap="none" rtlCol="0">
            <a:spAutoFit/>
          </a:bodyPr>
          <a:lstStyle/>
          <a:p>
            <a:r>
              <a:rPr lang="en-US" dirty="0">
                <a:latin typeface="Corbel" charset="0"/>
                <a:ea typeface="Corbel" charset="0"/>
                <a:cs typeface="Corbel" charset="0"/>
              </a:rPr>
              <a:t>Kate Kerr, Director of Communications &amp; Outreach</a:t>
            </a:r>
          </a:p>
          <a:p>
            <a:r>
              <a:rPr lang="en-US" dirty="0">
                <a:latin typeface="Corbel" charset="0"/>
                <a:ea typeface="Corbel" charset="0"/>
                <a:cs typeface="Corbel" charset="0"/>
              </a:rPr>
              <a:t>Addiction Treatment Services</a:t>
            </a:r>
          </a:p>
          <a:p>
            <a:r>
              <a:rPr lang="en-US" dirty="0">
                <a:latin typeface="Corbel" charset="0"/>
                <a:ea typeface="Corbel" charset="0"/>
                <a:cs typeface="Corbel" charset="0"/>
              </a:rPr>
              <a:t>1010 S. Garfield Ave., Traverse City, MI 49686</a:t>
            </a:r>
          </a:p>
          <a:p>
            <a:r>
              <a:rPr lang="en-US" dirty="0" err="1">
                <a:latin typeface="Corbel" charset="0"/>
                <a:ea typeface="Corbel" charset="0"/>
                <a:cs typeface="Corbel" charset="0"/>
              </a:rPr>
              <a:t>katek@addictiontreatmentservices.org</a:t>
            </a:r>
            <a:endParaRPr lang="en-US" dirty="0">
              <a:latin typeface="Corbel" charset="0"/>
              <a:ea typeface="Corbel" charset="0"/>
              <a:cs typeface="Corbel" charset="0"/>
            </a:endParaRPr>
          </a:p>
          <a:p>
            <a:r>
              <a:rPr lang="en-US" dirty="0">
                <a:latin typeface="Corbel" charset="0"/>
                <a:ea typeface="Corbel" charset="0"/>
                <a:cs typeface="Corbel" charset="0"/>
              </a:rPr>
              <a:t>Phone: 231.346.5218 x 204 Mobile: 517.488.8940</a:t>
            </a:r>
          </a:p>
          <a:p>
            <a:r>
              <a:rPr lang="en-US" dirty="0" err="1">
                <a:latin typeface="Corbel" charset="0"/>
                <a:ea typeface="Corbel" charset="0"/>
                <a:cs typeface="Corbel" charset="0"/>
              </a:rPr>
              <a:t>www.addictiontreatmentservices.org</a:t>
            </a:r>
            <a:endParaRPr lang="en-US" dirty="0">
              <a:latin typeface="Corbel" charset="0"/>
              <a:ea typeface="Corbel" charset="0"/>
              <a:cs typeface="Corbel" charset="0"/>
            </a:endParaRPr>
          </a:p>
        </p:txBody>
      </p:sp>
    </p:spTree>
    <p:extLst>
      <p:ext uri="{BB962C8B-B14F-4D97-AF65-F5344CB8AC3E}">
        <p14:creationId xmlns:p14="http://schemas.microsoft.com/office/powerpoint/2010/main" val="702376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3613-3B83-F14B-B86B-FE278D3612C5}"/>
              </a:ext>
            </a:extLst>
          </p:cNvPr>
          <p:cNvSpPr>
            <a:spLocks noGrp="1"/>
          </p:cNvSpPr>
          <p:nvPr>
            <p:ph type="title"/>
          </p:nvPr>
        </p:nvSpPr>
        <p:spPr>
          <a:xfrm>
            <a:off x="6109498" y="908344"/>
            <a:ext cx="5244301" cy="1538130"/>
          </a:xfrm>
        </p:spPr>
        <p:txBody>
          <a:bodyPr>
            <a:normAutofit/>
          </a:bodyPr>
          <a:lstStyle/>
          <a:p>
            <a:r>
              <a:rPr lang="en-US" b="1">
                <a:latin typeface="Alte Haas Grotesk" panose="02000503000000020004" pitchFamily="2" charset="77"/>
              </a:rPr>
              <a:t>Who We Are</a:t>
            </a:r>
          </a:p>
        </p:txBody>
      </p:sp>
      <p:sp>
        <p:nvSpPr>
          <p:cNvPr id="22"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7" name="Graphic 16" descr="Team">
            <a:extLst>
              <a:ext uri="{FF2B5EF4-FFF2-40B4-BE49-F238E27FC236}">
                <a16:creationId xmlns:a16="http://schemas.microsoft.com/office/drawing/2014/main" id="{086CC24C-F898-47A7-9DFE-5782A8FEAD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0173" y="1790732"/>
            <a:ext cx="3267942" cy="3267942"/>
          </a:xfrm>
          <a:prstGeom prst="rect">
            <a:avLst/>
          </a:prstGeom>
        </p:spPr>
      </p:pic>
      <p:sp>
        <p:nvSpPr>
          <p:cNvPr id="3" name="Content Placeholder 2">
            <a:extLst>
              <a:ext uri="{FF2B5EF4-FFF2-40B4-BE49-F238E27FC236}">
                <a16:creationId xmlns:a16="http://schemas.microsoft.com/office/drawing/2014/main" id="{AA534A48-5B92-B141-8F25-7E539C19B866}"/>
              </a:ext>
            </a:extLst>
          </p:cNvPr>
          <p:cNvSpPr>
            <a:spLocks noGrp="1"/>
          </p:cNvSpPr>
          <p:nvPr>
            <p:ph idx="1"/>
          </p:nvPr>
        </p:nvSpPr>
        <p:spPr>
          <a:xfrm>
            <a:off x="5911158" y="2706865"/>
            <a:ext cx="5383652" cy="3470097"/>
          </a:xfrm>
        </p:spPr>
        <p:txBody>
          <a:bodyPr>
            <a:normAutofit/>
          </a:bodyPr>
          <a:lstStyle/>
          <a:p>
            <a:pPr marL="0" indent="0">
              <a:buNone/>
            </a:pPr>
            <a:r>
              <a:rPr lang="en-US" sz="1700">
                <a:latin typeface="Alte Haas Grotesk" panose="02000503000000020004" pitchFamily="2" charset="77"/>
              </a:rPr>
              <a:t>We are doctors, therapists, case managers, social workers, chefs and more! From vastly different backgrounds, we came together with something in common: we’ve all been affected by addiction in some way, and we all want to build a healthier community. Each of us is wholeheartedly dedicated to supporting people who are working to overcome addiction and maintain a recovery lifestyle.</a:t>
            </a:r>
          </a:p>
          <a:p>
            <a:pPr marL="0" indent="0">
              <a:buNone/>
            </a:pPr>
            <a:r>
              <a:rPr lang="en-US" sz="1700">
                <a:latin typeface="Alte Haas Grotesk" panose="02000503000000020004" pitchFamily="2" charset="77"/>
              </a:rPr>
              <a:t>Our mission is to promote the overall health, wellness, and recovery of individuals impacted by substance use and behavioral health issues by meeting the treatment needs of our clients and community.</a:t>
            </a:r>
          </a:p>
        </p:txBody>
      </p:sp>
      <p:pic>
        <p:nvPicPr>
          <p:cNvPr id="4" name="Picture 3">
            <a:extLst>
              <a:ext uri="{FF2B5EF4-FFF2-40B4-BE49-F238E27FC236}">
                <a16:creationId xmlns:a16="http://schemas.microsoft.com/office/drawing/2014/main" id="{A4EEE3BA-53A6-5540-BFEF-D5A805769C23}"/>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02039104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E86F69-7090-5141-8C71-4529E7FBC21F}"/>
              </a:ext>
            </a:extLst>
          </p:cNvPr>
          <p:cNvSpPr>
            <a:spLocks noGrp="1"/>
          </p:cNvSpPr>
          <p:nvPr>
            <p:ph type="title"/>
          </p:nvPr>
        </p:nvSpPr>
        <p:spPr>
          <a:xfrm>
            <a:off x="863029" y="1012004"/>
            <a:ext cx="3416158" cy="4795408"/>
          </a:xfrm>
        </p:spPr>
        <p:txBody>
          <a:bodyPr>
            <a:normAutofit/>
          </a:bodyPr>
          <a:lstStyle/>
          <a:p>
            <a:r>
              <a:rPr lang="en-US" b="1" dirty="0">
                <a:solidFill>
                  <a:srgbClr val="FFFFFF"/>
                </a:solidFill>
                <a:latin typeface="Alte Haas Grotesk" panose="02000503000000020004" pitchFamily="2" charset="77"/>
              </a:rPr>
              <a:t>What We Offer</a:t>
            </a:r>
          </a:p>
        </p:txBody>
      </p:sp>
      <p:graphicFrame>
        <p:nvGraphicFramePr>
          <p:cNvPr id="5" name="Content Placeholder 2">
            <a:extLst>
              <a:ext uri="{FF2B5EF4-FFF2-40B4-BE49-F238E27FC236}">
                <a16:creationId xmlns:a16="http://schemas.microsoft.com/office/drawing/2014/main" id="{8FB95613-A45E-4463-8F54-8DF68767272D}"/>
              </a:ext>
            </a:extLst>
          </p:cNvPr>
          <p:cNvGraphicFramePr>
            <a:graphicFrameLocks noGrp="1"/>
          </p:cNvGraphicFramePr>
          <p:nvPr>
            <p:ph idx="1"/>
            <p:extLst>
              <p:ext uri="{D42A27DB-BD31-4B8C-83A1-F6EECF244321}">
                <p14:modId xmlns:p14="http://schemas.microsoft.com/office/powerpoint/2010/main" val="408645897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09908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5FBAF-8B57-F243-B79E-3072881C7543}"/>
              </a:ext>
            </a:extLst>
          </p:cNvPr>
          <p:cNvSpPr>
            <a:spLocks noGrp="1"/>
          </p:cNvSpPr>
          <p:nvPr>
            <p:ph type="title"/>
          </p:nvPr>
        </p:nvSpPr>
        <p:spPr>
          <a:xfrm>
            <a:off x="6392598" y="640263"/>
            <a:ext cx="5221266" cy="1344975"/>
          </a:xfrm>
        </p:spPr>
        <p:txBody>
          <a:bodyPr>
            <a:normAutofit/>
          </a:bodyPr>
          <a:lstStyle/>
          <a:p>
            <a:pPr algn="ctr"/>
            <a:r>
              <a:rPr lang="en-US" sz="4000" b="1">
                <a:latin typeface="Alte Haas Grotesk" panose="02000503000000020004" pitchFamily="2" charset="77"/>
              </a:rPr>
              <a:t>What is Addiction?</a:t>
            </a:r>
          </a:p>
        </p:txBody>
      </p:sp>
      <p:pic>
        <p:nvPicPr>
          <p:cNvPr id="7" name="Picture 6">
            <a:extLst>
              <a:ext uri="{FF2B5EF4-FFF2-40B4-BE49-F238E27FC236}">
                <a16:creationId xmlns:a16="http://schemas.microsoft.com/office/drawing/2014/main" id="{8C62F15A-7666-AC47-8606-F390E752C857}"/>
              </a:ext>
            </a:extLst>
          </p:cNvPr>
          <p:cNvPicPr>
            <a:picLocks noChangeAspect="1"/>
          </p:cNvPicPr>
          <p:nvPr/>
        </p:nvPicPr>
        <p:blipFill>
          <a:blip r:embed="rId2"/>
          <a:stretch>
            <a:fillRect/>
          </a:stretch>
        </p:blipFill>
        <p:spPr>
          <a:xfrm>
            <a:off x="484632" y="652994"/>
            <a:ext cx="5126736" cy="5396563"/>
          </a:xfrm>
          <a:prstGeom prst="rect">
            <a:avLst/>
          </a:prstGeom>
        </p:spPr>
      </p:pic>
      <p:sp>
        <p:nvSpPr>
          <p:cNvPr id="3" name="Content Placeholder 2">
            <a:extLst>
              <a:ext uri="{FF2B5EF4-FFF2-40B4-BE49-F238E27FC236}">
                <a16:creationId xmlns:a16="http://schemas.microsoft.com/office/drawing/2014/main" id="{7343EC70-CFA7-774B-BA06-6FB085440A62}"/>
              </a:ext>
            </a:extLst>
          </p:cNvPr>
          <p:cNvSpPr>
            <a:spLocks noGrp="1"/>
          </p:cNvSpPr>
          <p:nvPr>
            <p:ph idx="1"/>
          </p:nvPr>
        </p:nvSpPr>
        <p:spPr>
          <a:xfrm>
            <a:off x="6391903" y="2121763"/>
            <a:ext cx="5235490" cy="3773010"/>
          </a:xfrm>
        </p:spPr>
        <p:txBody>
          <a:bodyPr>
            <a:normAutofit/>
          </a:bodyPr>
          <a:lstStyle/>
          <a:p>
            <a:pPr marL="0" indent="0">
              <a:buNone/>
            </a:pPr>
            <a:r>
              <a:rPr lang="en-US" sz="1400" dirty="0">
                <a:latin typeface="Alte Haas Grotesk" panose="02000503000000020004" pitchFamily="2" charset="77"/>
              </a:rPr>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p>
          <a:p>
            <a:pPr marL="0" indent="0">
              <a:buNone/>
            </a:pPr>
            <a:r>
              <a:rPr lang="en-US" sz="1400" dirty="0">
                <a:latin typeface="Alte Haas Grotesk" panose="02000503000000020004" pitchFamily="2" charset="77"/>
              </a:rPr>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p>
          <a:p>
            <a:pPr marL="0" indent="0">
              <a:buNone/>
            </a:pPr>
            <a:br>
              <a:rPr lang="en-US" sz="1400" dirty="0"/>
            </a:br>
            <a:endParaRPr lang="en-US" sz="1400" dirty="0"/>
          </a:p>
        </p:txBody>
      </p:sp>
    </p:spTree>
    <p:extLst>
      <p:ext uri="{BB962C8B-B14F-4D97-AF65-F5344CB8AC3E}">
        <p14:creationId xmlns:p14="http://schemas.microsoft.com/office/powerpoint/2010/main" val="143541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505E-F9D3-194D-A4C9-9F58F615CA1A}"/>
              </a:ext>
            </a:extLst>
          </p:cNvPr>
          <p:cNvSpPr>
            <a:spLocks noGrp="1"/>
          </p:cNvSpPr>
          <p:nvPr>
            <p:ph type="title"/>
          </p:nvPr>
        </p:nvSpPr>
        <p:spPr>
          <a:xfrm>
            <a:off x="655320" y="365125"/>
            <a:ext cx="5120114" cy="1692794"/>
          </a:xfrm>
        </p:spPr>
        <p:txBody>
          <a:bodyPr>
            <a:normAutofit/>
          </a:bodyPr>
          <a:lstStyle/>
          <a:p>
            <a:r>
              <a:rPr lang="en-US" b="1">
                <a:latin typeface="Alte Haas Grotesk" panose="02000503000000020004" pitchFamily="2" charset="77"/>
              </a:rPr>
              <a:t>Opioids</a:t>
            </a:r>
          </a:p>
        </p:txBody>
      </p:sp>
      <p:sp>
        <p:nvSpPr>
          <p:cNvPr id="3" name="Content Placeholder 2">
            <a:extLst>
              <a:ext uri="{FF2B5EF4-FFF2-40B4-BE49-F238E27FC236}">
                <a16:creationId xmlns:a16="http://schemas.microsoft.com/office/drawing/2014/main" id="{EC253154-85BA-9741-929D-CA3777CC2DC6}"/>
              </a:ext>
            </a:extLst>
          </p:cNvPr>
          <p:cNvSpPr>
            <a:spLocks noGrp="1"/>
          </p:cNvSpPr>
          <p:nvPr>
            <p:ph idx="1"/>
          </p:nvPr>
        </p:nvSpPr>
        <p:spPr>
          <a:xfrm>
            <a:off x="655321" y="2575034"/>
            <a:ext cx="5120113" cy="3462228"/>
          </a:xfrm>
        </p:spPr>
        <p:txBody>
          <a:bodyPr>
            <a:normAutofit lnSpcReduction="10000"/>
          </a:bodyPr>
          <a:lstStyle/>
          <a:p>
            <a:pPr marL="0" indent="0" fontAlgn="base">
              <a:buNone/>
            </a:pPr>
            <a:r>
              <a:rPr lang="en-US" sz="1500">
                <a:latin typeface="Alte Haas Grotesk" panose="02000503000000020004" pitchFamily="2" charset="77"/>
              </a:rPr>
              <a:t>Opioids can be prescribed and can also be illicit. You might not realize this, but if you have had a sports injury, dental work, or surgery, it is possible your doctor gave you a pain reliever that was actually an opioid medication. While opioids can be very effective at treating pain, they can be very addictive and should only be used under a doctor’s careful watch.</a:t>
            </a:r>
          </a:p>
          <a:p>
            <a:pPr marL="0" indent="0" fontAlgn="base">
              <a:buNone/>
            </a:pPr>
            <a:r>
              <a:rPr lang="en-US" sz="1500">
                <a:latin typeface="Alte Haas Grotesk" panose="02000503000000020004" pitchFamily="2" charset="77"/>
              </a:rPr>
              <a:t>In addition to opioids given to you by a doctor, there is another kind of opioid you have probably heard about called heroin. Heroin is a very dangerous drug that is usually used by injecting it directly into a vein with a needle. The chemical makeup of heroin is the same as that of pain relievers and both can be very addictive and cause deadly opioid overdoses. In fact, 2.14 million people ages 12 and older had an opioid use disorder in 2016, including 153,000 12- to 17-year-olds.</a:t>
            </a:r>
          </a:p>
          <a:p>
            <a:pPr marL="0" indent="0">
              <a:buNone/>
            </a:pPr>
            <a:endParaRPr lang="en-US" sz="1500"/>
          </a:p>
        </p:txBody>
      </p:sp>
      <p:pic>
        <p:nvPicPr>
          <p:cNvPr id="5" name="Graphic 6" descr="A picture containing indoor, bottle, sitting&#10;&#10;Description automatically generated">
            <a:extLst>
              <a:ext uri="{FF2B5EF4-FFF2-40B4-BE49-F238E27FC236}">
                <a16:creationId xmlns:a16="http://schemas.microsoft.com/office/drawing/2014/main" id="{6E0D3235-A2DF-403D-AFD1-DCCBDB7AA861}"/>
              </a:ext>
            </a:extLst>
          </p:cNvPr>
          <p:cNvPicPr>
            <a:picLocks noChangeAspect="1"/>
          </p:cNvPicPr>
          <p:nvPr/>
        </p:nvPicPr>
        <p:blipFill rotWithShape="1">
          <a:blip r:embed="rId2"/>
          <a:srcRect l="794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992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57D4-BDF4-AD46-BACA-8EFD6CD35697}"/>
              </a:ext>
            </a:extLst>
          </p:cNvPr>
          <p:cNvSpPr>
            <a:spLocks noGrp="1"/>
          </p:cNvSpPr>
          <p:nvPr>
            <p:ph type="title"/>
          </p:nvPr>
        </p:nvSpPr>
        <p:spPr>
          <a:xfrm>
            <a:off x="648929" y="629266"/>
            <a:ext cx="5127031" cy="1676603"/>
          </a:xfrm>
        </p:spPr>
        <p:txBody>
          <a:bodyPr>
            <a:normAutofit/>
          </a:bodyPr>
          <a:lstStyle/>
          <a:p>
            <a:r>
              <a:rPr lang="en-US" sz="3700" b="1">
                <a:latin typeface="Alte Haas Grotesk" panose="02000503000000020004" pitchFamily="2" charset="77"/>
              </a:rPr>
              <a:t>How Opioids Affect the Body and Brain – Short Term</a:t>
            </a:r>
            <a:endParaRPr lang="en-US" sz="3700"/>
          </a:p>
        </p:txBody>
      </p:sp>
      <p:sp>
        <p:nvSpPr>
          <p:cNvPr id="3" name="Content Placeholder 2">
            <a:extLst>
              <a:ext uri="{FF2B5EF4-FFF2-40B4-BE49-F238E27FC236}">
                <a16:creationId xmlns:a16="http://schemas.microsoft.com/office/drawing/2014/main" id="{756662EA-309B-7D44-9399-3E8A1947C4BB}"/>
              </a:ext>
            </a:extLst>
          </p:cNvPr>
          <p:cNvSpPr>
            <a:spLocks noGrp="1"/>
          </p:cNvSpPr>
          <p:nvPr>
            <p:ph idx="1"/>
          </p:nvPr>
        </p:nvSpPr>
        <p:spPr>
          <a:xfrm>
            <a:off x="648930" y="2438400"/>
            <a:ext cx="5127029" cy="3785419"/>
          </a:xfrm>
        </p:spPr>
        <p:txBody>
          <a:bodyPr>
            <a:normAutofit/>
          </a:bodyPr>
          <a:lstStyle/>
          <a:p>
            <a:pPr marL="0" indent="0">
              <a:buNone/>
            </a:pPr>
            <a:r>
              <a:rPr lang="en-US" sz="1500" dirty="0">
                <a:latin typeface="Alte Haas Grotesk" panose="02000503000000020004" pitchFamily="2" charset="77"/>
              </a:rPr>
              <a:t>Long-term effects can include:</a:t>
            </a:r>
          </a:p>
          <a:p>
            <a:r>
              <a:rPr lang="en-US" sz="1500" dirty="0">
                <a:latin typeface="Alte Haas Grotesk" panose="02000503000000020004" pitchFamily="2" charset="77"/>
              </a:rPr>
              <a:t>Nausea and vomiting</a:t>
            </a:r>
          </a:p>
          <a:p>
            <a:r>
              <a:rPr lang="en-US" sz="1500" dirty="0">
                <a:latin typeface="Alte Haas Grotesk" panose="02000503000000020004" pitchFamily="2" charset="77"/>
              </a:rPr>
              <a:t>Abdominal distention and bloating</a:t>
            </a:r>
          </a:p>
          <a:p>
            <a:r>
              <a:rPr lang="en-US" sz="1500" dirty="0">
                <a:latin typeface="Alte Haas Grotesk" panose="02000503000000020004" pitchFamily="2" charset="77"/>
              </a:rPr>
              <a:t>Constipation</a:t>
            </a:r>
          </a:p>
          <a:p>
            <a:r>
              <a:rPr lang="en-US" sz="1500" dirty="0">
                <a:latin typeface="Alte Haas Grotesk" panose="02000503000000020004" pitchFamily="2" charset="77"/>
              </a:rPr>
              <a:t>Liver damage (especially prevalent in abuse of drugs that combine opiates with acetaminophen)</a:t>
            </a:r>
          </a:p>
          <a:p>
            <a:r>
              <a:rPr lang="en-US" sz="1500" dirty="0">
                <a:latin typeface="Alte Haas Grotesk" panose="02000503000000020004" pitchFamily="2" charset="77"/>
              </a:rPr>
              <a:t>Brain damage due to hypoxia, resulting from respiratory depression</a:t>
            </a:r>
          </a:p>
          <a:p>
            <a:r>
              <a:rPr lang="en-US" sz="1500" dirty="0">
                <a:latin typeface="Alte Haas Grotesk" panose="02000503000000020004" pitchFamily="2" charset="77"/>
              </a:rPr>
              <a:t>Development of tolerance</a:t>
            </a:r>
          </a:p>
          <a:p>
            <a:r>
              <a:rPr lang="en-US" sz="1500" dirty="0">
                <a:latin typeface="Alte Haas Grotesk" panose="02000503000000020004" pitchFamily="2" charset="77"/>
              </a:rPr>
              <a:t>Dependence</a:t>
            </a:r>
          </a:p>
          <a:p>
            <a:r>
              <a:rPr lang="en-US" sz="1500" dirty="0">
                <a:latin typeface="Alte Haas Grotesk" panose="02000503000000020004" pitchFamily="2" charset="77"/>
              </a:rPr>
              <a:t>Death</a:t>
            </a:r>
          </a:p>
        </p:txBody>
      </p:sp>
      <p:pic>
        <p:nvPicPr>
          <p:cNvPr id="5" name="Picture 4" descr="A picture containing wall, indoor, floor&#10;&#10;Description automatically generated">
            <a:extLst>
              <a:ext uri="{FF2B5EF4-FFF2-40B4-BE49-F238E27FC236}">
                <a16:creationId xmlns:a16="http://schemas.microsoft.com/office/drawing/2014/main" id="{11ECED48-2F93-A64B-B401-EBDB21EB4B7A}"/>
              </a:ext>
            </a:extLst>
          </p:cNvPr>
          <p:cNvPicPr>
            <a:picLocks noChangeAspect="1"/>
          </p:cNvPicPr>
          <p:nvPr/>
        </p:nvPicPr>
        <p:blipFill rotWithShape="1">
          <a:blip r:embed="rId2"/>
          <a:srcRect l="2082" r="3" b="3"/>
          <a:stretch/>
        </p:blipFill>
        <p:spPr>
          <a:xfrm>
            <a:off x="6090613" y="640082"/>
            <a:ext cx="5461724" cy="5577837"/>
          </a:xfrm>
          <a:prstGeom prst="rect">
            <a:avLst/>
          </a:prstGeom>
          <a:effectLst/>
        </p:spPr>
      </p:pic>
    </p:spTree>
    <p:extLst>
      <p:ext uri="{BB962C8B-B14F-4D97-AF65-F5344CB8AC3E}">
        <p14:creationId xmlns:p14="http://schemas.microsoft.com/office/powerpoint/2010/main" val="353904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rbel" charset="0"/>
                <a:ea typeface="Corbel" charset="0"/>
                <a:cs typeface="Corbel" charset="0"/>
              </a:rPr>
              <a:t>Opioid Deaths up more than</a:t>
            </a:r>
            <a:br>
              <a:rPr lang="en-US" dirty="0">
                <a:latin typeface="Corbel" charset="0"/>
                <a:ea typeface="Corbel" charset="0"/>
                <a:cs typeface="Corbel" charset="0"/>
              </a:rPr>
            </a:br>
            <a:r>
              <a:rPr lang="en-US" dirty="0">
                <a:latin typeface="Corbel" charset="0"/>
                <a:ea typeface="Corbel" charset="0"/>
                <a:cs typeface="Corbel" charset="0"/>
              </a:rPr>
              <a:t> 200% in our Region</a:t>
            </a:r>
          </a:p>
        </p:txBody>
      </p:sp>
      <p:sp>
        <p:nvSpPr>
          <p:cNvPr id="3" name="Content Placeholder 2"/>
          <p:cNvSpPr>
            <a:spLocks noGrp="1"/>
          </p:cNvSpPr>
          <p:nvPr>
            <p:ph idx="1"/>
          </p:nvPr>
        </p:nvSpPr>
        <p:spPr>
          <a:xfrm>
            <a:off x="838200" y="1690688"/>
            <a:ext cx="3239814" cy="4800600"/>
          </a:xfrm>
        </p:spPr>
        <p:txBody>
          <a:bodyPr>
            <a:normAutofit lnSpcReduction="10000"/>
          </a:bodyPr>
          <a:lstStyle/>
          <a:p>
            <a:pPr marL="0" indent="0">
              <a:buNone/>
            </a:pPr>
            <a:r>
              <a:rPr lang="en-US" sz="1600" dirty="0">
                <a:latin typeface="Corbel" charset="0"/>
                <a:ea typeface="Corbel" charset="0"/>
                <a:cs typeface="Corbel" charset="0"/>
              </a:rPr>
              <a:t>The number of Michigan deaths from an overdose of opioids, including heroin, exceeded deaths from traffic crashes or gun fatalities in 2015, according to data from the Michigan Department of Health and Human Services. In 2018, more Americans die from overdoses than car accidents across our nation.</a:t>
            </a:r>
          </a:p>
          <a:p>
            <a:pPr marL="0" indent="0">
              <a:buNone/>
            </a:pPr>
            <a:r>
              <a:rPr lang="en-US" sz="1600" dirty="0">
                <a:latin typeface="Corbel" charset="0"/>
                <a:ea typeface="Corbel" charset="0"/>
                <a:cs typeface="Corbel" charset="0"/>
              </a:rPr>
              <a:t>Our community is not free from this epidemic. Across our 5-county region, people are dying. In 2010, only 7 people across our region died from opioid-related overdoses or related disease. In 2017, that number increased over 200% to 67 individuals. </a:t>
            </a:r>
          </a:p>
          <a:p>
            <a:pPr marL="0" indent="0">
              <a:buNone/>
            </a:pPr>
            <a:r>
              <a:rPr lang="en-US" sz="1600" dirty="0">
                <a:latin typeface="Corbel" charset="0"/>
                <a:ea typeface="Corbel" charset="0"/>
                <a:cs typeface="Corbel" charset="0"/>
              </a:rPr>
              <a:t>Nearly ½ those deaths occurred in Grand Traverse County, our region’s population center, while more rural counties saw lower death rates.</a:t>
            </a:r>
          </a:p>
        </p:txBody>
      </p:sp>
      <p:graphicFrame>
        <p:nvGraphicFramePr>
          <p:cNvPr id="4" name="Chart 3"/>
          <p:cNvGraphicFramePr>
            <a:graphicFrameLocks/>
          </p:cNvGraphicFramePr>
          <p:nvPr>
            <p:extLst>
              <p:ext uri="{D42A27DB-BD31-4B8C-83A1-F6EECF244321}">
                <p14:modId xmlns:p14="http://schemas.microsoft.com/office/powerpoint/2010/main" val="1697118396"/>
              </p:ext>
            </p:extLst>
          </p:nvPr>
        </p:nvGraphicFramePr>
        <p:xfrm>
          <a:off x="4356100" y="1690688"/>
          <a:ext cx="69977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255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830" r="1704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US" dirty="0">
                <a:latin typeface="Corbel" charset="0"/>
                <a:ea typeface="Corbel" charset="0"/>
                <a:cs typeface="Corbel" charset="0"/>
              </a:rPr>
              <a:t>The Addiction Epidemic in Michigan</a:t>
            </a:r>
          </a:p>
        </p:txBody>
      </p:sp>
      <p:sp>
        <p:nvSpPr>
          <p:cNvPr id="3" name="Content Placeholder 2"/>
          <p:cNvSpPr>
            <a:spLocks noGrp="1"/>
          </p:cNvSpPr>
          <p:nvPr>
            <p:ph idx="1"/>
          </p:nvPr>
        </p:nvSpPr>
        <p:spPr>
          <a:xfrm>
            <a:off x="655321" y="2575034"/>
            <a:ext cx="5120113" cy="3462228"/>
          </a:xfrm>
        </p:spPr>
        <p:txBody>
          <a:bodyPr>
            <a:normAutofit fontScale="85000" lnSpcReduction="20000"/>
          </a:bodyPr>
          <a:lstStyle/>
          <a:p>
            <a:r>
              <a:rPr lang="en-US" sz="1800" dirty="0">
                <a:latin typeface="Corbel" charset="0"/>
                <a:ea typeface="Corbel" charset="0"/>
                <a:cs typeface="Corbel" charset="0"/>
              </a:rPr>
              <a:t> In the state of Michigan, Opioid overdose rates jumped 54% from 2015 to 2016, killing more than 1,350. Between 2016 and 2017, they increased an additional 35%.  Including heroin, opioids accounted for 77% of drug related deaths in our state.</a:t>
            </a:r>
          </a:p>
          <a:p>
            <a:pPr lvl="0"/>
            <a:r>
              <a:rPr lang="en-US" sz="1800" dirty="0">
                <a:latin typeface="Corbel" charset="0"/>
                <a:ea typeface="Corbel" charset="0"/>
                <a:cs typeface="Corbel" charset="0"/>
              </a:rPr>
              <a:t>Michigan ranks 10</a:t>
            </a:r>
            <a:r>
              <a:rPr lang="en-US" sz="1800" baseline="30000" dirty="0">
                <a:latin typeface="Corbel" charset="0"/>
                <a:ea typeface="Corbel" charset="0"/>
                <a:cs typeface="Corbel" charset="0"/>
              </a:rPr>
              <a:t>th</a:t>
            </a:r>
            <a:r>
              <a:rPr lang="en-US" sz="1800" dirty="0">
                <a:latin typeface="Corbel" charset="0"/>
                <a:ea typeface="Corbel" charset="0"/>
                <a:cs typeface="Corbel" charset="0"/>
              </a:rPr>
              <a:t> in per capita prescribing rates of opioids. </a:t>
            </a:r>
          </a:p>
          <a:p>
            <a:r>
              <a:rPr lang="en-US" sz="1800" dirty="0">
                <a:latin typeface="Corbel" charset="0"/>
                <a:ea typeface="Corbel" charset="0"/>
                <a:cs typeface="Corbel" charset="0"/>
              </a:rPr>
              <a:t>The abuse of opioids is not unique to Northern Michigan, but seems to be more of an issue here than in other parts of the state (per Det. Dan King MSP)</a:t>
            </a:r>
          </a:p>
          <a:p>
            <a:r>
              <a:rPr lang="en-US" sz="1800" dirty="0">
                <a:latin typeface="Corbel" charset="0"/>
                <a:ea typeface="Corbel" charset="0"/>
                <a:cs typeface="Corbel" charset="0"/>
              </a:rPr>
              <a:t>How big is Michigan's issue with opioids? Consider this: Michigan health-care providers wrote 11 million prescriptions for opioid drugs in 2015 and another 11 million in 2016 -- enough to provide every Michigan resident with his or her own bottle of narcotics, according to state data. Prescribing laws changed in 2018 with doctors being able to prescribe 7 days for acute pain and 30 days for chronic pain.</a:t>
            </a:r>
          </a:p>
        </p:txBody>
      </p:sp>
    </p:spTree>
    <p:extLst>
      <p:ext uri="{BB962C8B-B14F-4D97-AF65-F5344CB8AC3E}">
        <p14:creationId xmlns:p14="http://schemas.microsoft.com/office/powerpoint/2010/main" val="3105505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7185"/>
          <a:stretch/>
        </p:blipFill>
        <p:spPr>
          <a:xfrm>
            <a:off x="-1" y="10"/>
            <a:ext cx="12192000" cy="6857990"/>
          </a:xfrm>
          <a:prstGeom prst="rect">
            <a:avLst/>
          </a:prstGeom>
        </p:spPr>
      </p:pic>
      <p:sp>
        <p:nvSpPr>
          <p:cNvPr id="45"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47" name="Straight Connector 46">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9448" y="1913950"/>
            <a:ext cx="4204137" cy="1342754"/>
          </a:xfrm>
        </p:spPr>
        <p:txBody>
          <a:bodyPr>
            <a:normAutofit/>
          </a:bodyPr>
          <a:lstStyle/>
          <a:p>
            <a:pPr algn="ctr"/>
            <a:r>
              <a:rPr lang="en-US" sz="3100">
                <a:latin typeface="Corbel" charset="0"/>
                <a:ea typeface="Corbel" charset="0"/>
                <a:cs typeface="Corbel" charset="0"/>
              </a:rPr>
              <a:t>The Addiction Epidemic Across the Nation</a:t>
            </a:r>
          </a:p>
        </p:txBody>
      </p:sp>
      <p:sp>
        <p:nvSpPr>
          <p:cNvPr id="3" name="Content Placeholder 2"/>
          <p:cNvSpPr>
            <a:spLocks noGrp="1"/>
          </p:cNvSpPr>
          <p:nvPr>
            <p:ph idx="1"/>
          </p:nvPr>
        </p:nvSpPr>
        <p:spPr>
          <a:xfrm>
            <a:off x="525516" y="3417573"/>
            <a:ext cx="4593021" cy="2619839"/>
          </a:xfrm>
        </p:spPr>
        <p:txBody>
          <a:bodyPr anchor="ctr">
            <a:normAutofit/>
          </a:bodyPr>
          <a:lstStyle/>
          <a:p>
            <a:r>
              <a:rPr lang="en-US" sz="1400">
                <a:latin typeface="Corbel" charset="0"/>
                <a:ea typeface="Corbel" charset="0"/>
                <a:cs typeface="Corbel" charset="0"/>
              </a:rPr>
              <a:t> 2016, more than 64,000 people died of drug overdoes across our nation</a:t>
            </a:r>
          </a:p>
          <a:p>
            <a:pPr lvl="0"/>
            <a:r>
              <a:rPr lang="en-US" sz="1400" b="1">
                <a:latin typeface="Corbel" charset="0"/>
                <a:ea typeface="Corbel" charset="0"/>
                <a:cs typeface="Corbel" charset="0"/>
              </a:rPr>
              <a:t>91</a:t>
            </a:r>
            <a:r>
              <a:rPr lang="en-US" sz="1400">
                <a:latin typeface="Corbel" charset="0"/>
                <a:ea typeface="Corbel" charset="0"/>
                <a:cs typeface="Corbel" charset="0"/>
              </a:rPr>
              <a:t> Americans die each day from opioid overdoses and the number is growing</a:t>
            </a:r>
          </a:p>
          <a:p>
            <a:r>
              <a:rPr lang="en-US" sz="1400">
                <a:latin typeface="Corbel" charset="0"/>
                <a:ea typeface="Corbel" charset="0"/>
                <a:cs typeface="Corbel" charset="0"/>
              </a:rPr>
              <a:t>Cost of $56 billion annually for pain management, healthcare costs, work loss, legal system</a:t>
            </a:r>
          </a:p>
          <a:p>
            <a:pPr lvl="0"/>
            <a:r>
              <a:rPr lang="en-US" sz="1400">
                <a:latin typeface="Corbel" charset="0"/>
                <a:ea typeface="Corbel" charset="0"/>
                <a:cs typeface="Corbel" charset="0"/>
              </a:rPr>
              <a:t>Prescription drugs are the second-most abused category of drugs only behind marijuana</a:t>
            </a:r>
          </a:p>
          <a:p>
            <a:r>
              <a:rPr lang="en-US" sz="1400">
                <a:latin typeface="Corbel" charset="0"/>
                <a:ea typeface="Corbel" charset="0"/>
                <a:cs typeface="Corbel" charset="0"/>
              </a:rPr>
              <a:t>21 million Americans have a drug or alcohol related addiction</a:t>
            </a:r>
          </a:p>
          <a:p>
            <a:endParaRPr lang="en-US" sz="1400"/>
          </a:p>
        </p:txBody>
      </p:sp>
    </p:spTree>
    <p:extLst>
      <p:ext uri="{BB962C8B-B14F-4D97-AF65-F5344CB8AC3E}">
        <p14:creationId xmlns:p14="http://schemas.microsoft.com/office/powerpoint/2010/main" val="2915473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1095</Words>
  <Application>Microsoft Macintosh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Alte Haas Grotesk</vt:lpstr>
      <vt:lpstr>Arial</vt:lpstr>
      <vt:lpstr>Calibri</vt:lpstr>
      <vt:lpstr>Calibri Light</vt:lpstr>
      <vt:lpstr>Corbel</vt:lpstr>
      <vt:lpstr>Office Theme</vt:lpstr>
      <vt:lpstr>PowerPoint Presentation</vt:lpstr>
      <vt:lpstr>Who We Are</vt:lpstr>
      <vt:lpstr>What We Offer</vt:lpstr>
      <vt:lpstr>What is Addiction?</vt:lpstr>
      <vt:lpstr>Opioids</vt:lpstr>
      <vt:lpstr>How Opioids Affect the Body and Brain – Short Term</vt:lpstr>
      <vt:lpstr>Opioid Deaths up more than  200% in our Region</vt:lpstr>
      <vt:lpstr>The Addiction Epidemic in Michigan</vt:lpstr>
      <vt:lpstr>The Addiction Epidemic Across the Nation</vt:lpstr>
      <vt:lpstr>Suzanne Prentice A personal story of the struggle with addiction</vt:lpstr>
      <vt:lpstr>Predator &amp; Prey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Kerr</dc:creator>
  <cp:lastModifiedBy>Kate Kerr</cp:lastModifiedBy>
  <cp:revision>9</cp:revision>
  <dcterms:created xsi:type="dcterms:W3CDTF">2019-03-02T18:35:05Z</dcterms:created>
  <dcterms:modified xsi:type="dcterms:W3CDTF">2019-03-14T15:50:26Z</dcterms:modified>
</cp:coreProperties>
</file>