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sldIdLst>
    <p:sldId id="256" r:id="rId2"/>
    <p:sldId id="263" r:id="rId3"/>
    <p:sldId id="257" r:id="rId4"/>
    <p:sldId id="259" r:id="rId5"/>
    <p:sldId id="261" r:id="rId6"/>
    <p:sldId id="258" r:id="rId7"/>
    <p:sldId id="260" r:id="rId8"/>
    <p:sldId id="262" r:id="rId9"/>
    <p:sldId id="27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33"/>
    <p:restoredTop sz="94581"/>
  </p:normalViewPr>
  <p:slideViewPr>
    <p:cSldViewPr snapToGrid="0" snapToObjects="1">
      <p:cViewPr>
        <p:scale>
          <a:sx n="130" d="100"/>
          <a:sy n="130" d="100"/>
        </p:scale>
        <p:origin x="1072"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1D8547-1798-459A-9141-A1F56D881527}"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7CD50C14-F858-4C6B-AA3F-C465649A8542}">
      <dgm:prSet/>
      <dgm:spPr/>
      <dgm:t>
        <a:bodyPr/>
        <a:lstStyle/>
        <a:p>
          <a:r>
            <a:rPr lang="en-US" dirty="0"/>
            <a:t>• The PIER - Detox for Drugs and Alcohol</a:t>
          </a:r>
        </a:p>
      </dgm:t>
    </dgm:pt>
    <dgm:pt modelId="{7A2D6AF4-6B99-46FF-A001-D2835DF69F10}" type="parTrans" cxnId="{EC2FD645-669E-42E7-A97B-C0F5B6E012F2}">
      <dgm:prSet/>
      <dgm:spPr/>
      <dgm:t>
        <a:bodyPr/>
        <a:lstStyle/>
        <a:p>
          <a:endParaRPr lang="en-US"/>
        </a:p>
      </dgm:t>
    </dgm:pt>
    <dgm:pt modelId="{8454AB40-B55B-4941-9F8D-84A3CEE9C9D7}" type="sibTrans" cxnId="{EC2FD645-669E-42E7-A97B-C0F5B6E012F2}">
      <dgm:prSet/>
      <dgm:spPr/>
      <dgm:t>
        <a:bodyPr/>
        <a:lstStyle/>
        <a:p>
          <a:endParaRPr lang="en-US"/>
        </a:p>
      </dgm:t>
    </dgm:pt>
    <dgm:pt modelId="{42A92F2F-9604-4FBE-A772-74E4DD72FC7C}">
      <dgm:prSet/>
      <dgm:spPr/>
      <dgm:t>
        <a:bodyPr/>
        <a:lstStyle/>
        <a:p>
          <a:r>
            <a:rPr lang="en-US"/>
            <a:t>• Residential Services for Men and Women</a:t>
          </a:r>
        </a:p>
      </dgm:t>
    </dgm:pt>
    <dgm:pt modelId="{31BEDA8B-508A-40F2-8E44-EAD09F7E23A8}" type="parTrans" cxnId="{DDA3DCAD-CC00-4545-99F6-B8FABDA61E82}">
      <dgm:prSet/>
      <dgm:spPr/>
      <dgm:t>
        <a:bodyPr/>
        <a:lstStyle/>
        <a:p>
          <a:endParaRPr lang="en-US"/>
        </a:p>
      </dgm:t>
    </dgm:pt>
    <dgm:pt modelId="{3E4F8880-824A-4CD5-912C-1B839844B0AF}" type="sibTrans" cxnId="{DDA3DCAD-CC00-4545-99F6-B8FABDA61E82}">
      <dgm:prSet/>
      <dgm:spPr/>
      <dgm:t>
        <a:bodyPr/>
        <a:lstStyle/>
        <a:p>
          <a:endParaRPr lang="en-US"/>
        </a:p>
      </dgm:t>
    </dgm:pt>
    <dgm:pt modelId="{60FE6AF8-0F09-452E-9799-93CEBE69AF74}">
      <dgm:prSet/>
      <dgm:spPr/>
      <dgm:t>
        <a:bodyPr/>
        <a:lstStyle/>
        <a:p>
          <a:r>
            <a:rPr lang="en-US"/>
            <a:t>• Recovery Homes for Men and Women</a:t>
          </a:r>
        </a:p>
      </dgm:t>
    </dgm:pt>
    <dgm:pt modelId="{0E50EC17-6164-4AE8-BF28-1491D787D8D8}" type="parTrans" cxnId="{1AE74F33-F03E-4FAC-AAE4-2AA60293ECDC}">
      <dgm:prSet/>
      <dgm:spPr/>
      <dgm:t>
        <a:bodyPr/>
        <a:lstStyle/>
        <a:p>
          <a:endParaRPr lang="en-US"/>
        </a:p>
      </dgm:t>
    </dgm:pt>
    <dgm:pt modelId="{CD99660F-8A6E-4FFA-8823-4521CBC25301}" type="sibTrans" cxnId="{1AE74F33-F03E-4FAC-AAE4-2AA60293ECDC}">
      <dgm:prSet/>
      <dgm:spPr/>
      <dgm:t>
        <a:bodyPr/>
        <a:lstStyle/>
        <a:p>
          <a:endParaRPr lang="en-US"/>
        </a:p>
      </dgm:t>
    </dgm:pt>
    <dgm:pt modelId="{F5CD26D0-05D7-46C5-95FF-187A2B008C87}">
      <dgm:prSet/>
      <dgm:spPr/>
      <dgm:t>
        <a:bodyPr/>
        <a:lstStyle/>
        <a:p>
          <a:r>
            <a:rPr lang="en-US"/>
            <a:t>• Outpatient Services</a:t>
          </a:r>
        </a:p>
      </dgm:t>
    </dgm:pt>
    <dgm:pt modelId="{06B555B0-F44E-4384-B197-C6E8033C2A4C}" type="parTrans" cxnId="{849651E1-C535-457C-A6A3-BC4D09B7143F}">
      <dgm:prSet/>
      <dgm:spPr/>
      <dgm:t>
        <a:bodyPr/>
        <a:lstStyle/>
        <a:p>
          <a:endParaRPr lang="en-US"/>
        </a:p>
      </dgm:t>
    </dgm:pt>
    <dgm:pt modelId="{8741AC41-6B0E-45AC-B502-765265CC82E9}" type="sibTrans" cxnId="{849651E1-C535-457C-A6A3-BC4D09B7143F}">
      <dgm:prSet/>
      <dgm:spPr/>
      <dgm:t>
        <a:bodyPr/>
        <a:lstStyle/>
        <a:p>
          <a:endParaRPr lang="en-US"/>
        </a:p>
      </dgm:t>
    </dgm:pt>
    <dgm:pt modelId="{BAF641AA-0366-4EFD-87B9-F3CBD1684F74}">
      <dgm:prSet/>
      <dgm:spPr/>
      <dgm:t>
        <a:bodyPr/>
        <a:lstStyle/>
        <a:p>
          <a:r>
            <a:rPr lang="en-US"/>
            <a:t>• Intensive Outpatient</a:t>
          </a:r>
        </a:p>
      </dgm:t>
    </dgm:pt>
    <dgm:pt modelId="{A47121C6-4391-4D6D-8CA6-F313AC9F058C}" type="parTrans" cxnId="{BABA5D09-B9B1-439A-8639-E5D22F413618}">
      <dgm:prSet/>
      <dgm:spPr/>
      <dgm:t>
        <a:bodyPr/>
        <a:lstStyle/>
        <a:p>
          <a:endParaRPr lang="en-US"/>
        </a:p>
      </dgm:t>
    </dgm:pt>
    <dgm:pt modelId="{E2ECBB2B-4EC5-4629-A480-FBD6BB6B66DB}" type="sibTrans" cxnId="{BABA5D09-B9B1-439A-8639-E5D22F413618}">
      <dgm:prSet/>
      <dgm:spPr/>
      <dgm:t>
        <a:bodyPr/>
        <a:lstStyle/>
        <a:p>
          <a:endParaRPr lang="en-US"/>
        </a:p>
      </dgm:t>
    </dgm:pt>
    <dgm:pt modelId="{74DD3806-1837-43F0-AAAD-75B951DAC32A}">
      <dgm:prSet/>
      <dgm:spPr/>
      <dgm:t>
        <a:bodyPr/>
        <a:lstStyle/>
        <a:p>
          <a:r>
            <a:rPr lang="en-US"/>
            <a:t>• Assessments</a:t>
          </a:r>
        </a:p>
      </dgm:t>
    </dgm:pt>
    <dgm:pt modelId="{A64959EF-325C-4B52-A2F2-0599C7CF417B}" type="parTrans" cxnId="{EC7DDC11-3CC0-4391-93C8-CBDAD5ED38FA}">
      <dgm:prSet/>
      <dgm:spPr/>
      <dgm:t>
        <a:bodyPr/>
        <a:lstStyle/>
        <a:p>
          <a:endParaRPr lang="en-US"/>
        </a:p>
      </dgm:t>
    </dgm:pt>
    <dgm:pt modelId="{BE7127C1-C87B-463B-BEA3-8100637C0CC4}" type="sibTrans" cxnId="{EC7DDC11-3CC0-4391-93C8-CBDAD5ED38FA}">
      <dgm:prSet/>
      <dgm:spPr/>
      <dgm:t>
        <a:bodyPr/>
        <a:lstStyle/>
        <a:p>
          <a:endParaRPr lang="en-US"/>
        </a:p>
      </dgm:t>
    </dgm:pt>
    <dgm:pt modelId="{54F6B44B-7667-4706-9552-01DDE6A05C55}">
      <dgm:prSet/>
      <dgm:spPr/>
      <dgm:t>
        <a:bodyPr/>
        <a:lstStyle/>
        <a:p>
          <a:r>
            <a:rPr lang="en-US"/>
            <a:t>• The PORCH - Community Resource Center</a:t>
          </a:r>
        </a:p>
      </dgm:t>
    </dgm:pt>
    <dgm:pt modelId="{5A187EA2-DA9F-4C4B-B7EA-BC3403AE6651}" type="parTrans" cxnId="{08A670D3-043A-4E67-908C-3C3350B21BA0}">
      <dgm:prSet/>
      <dgm:spPr/>
      <dgm:t>
        <a:bodyPr/>
        <a:lstStyle/>
        <a:p>
          <a:endParaRPr lang="en-US"/>
        </a:p>
      </dgm:t>
    </dgm:pt>
    <dgm:pt modelId="{48237081-14EC-4EF5-B3AA-C15622A961DB}" type="sibTrans" cxnId="{08A670D3-043A-4E67-908C-3C3350B21BA0}">
      <dgm:prSet/>
      <dgm:spPr/>
      <dgm:t>
        <a:bodyPr/>
        <a:lstStyle/>
        <a:p>
          <a:endParaRPr lang="en-US"/>
        </a:p>
      </dgm:t>
    </dgm:pt>
    <dgm:pt modelId="{259AC4D7-F529-4CA7-93AC-205D8CFEA385}">
      <dgm:prSet/>
      <dgm:spPr/>
      <dgm:t>
        <a:bodyPr/>
        <a:lstStyle/>
        <a:p>
          <a:r>
            <a:rPr lang="en-US"/>
            <a:t>• Treatment Groups</a:t>
          </a:r>
        </a:p>
      </dgm:t>
    </dgm:pt>
    <dgm:pt modelId="{B2111644-3EAE-4B94-B232-0A6169959168}" type="parTrans" cxnId="{777124BA-F42A-4343-B525-2BDEAB93EE42}">
      <dgm:prSet/>
      <dgm:spPr/>
      <dgm:t>
        <a:bodyPr/>
        <a:lstStyle/>
        <a:p>
          <a:endParaRPr lang="en-US"/>
        </a:p>
      </dgm:t>
    </dgm:pt>
    <dgm:pt modelId="{56EDFA8D-12FC-4AF0-A673-5054D95DBD8C}" type="sibTrans" cxnId="{777124BA-F42A-4343-B525-2BDEAB93EE42}">
      <dgm:prSet/>
      <dgm:spPr/>
      <dgm:t>
        <a:bodyPr/>
        <a:lstStyle/>
        <a:p>
          <a:endParaRPr lang="en-US"/>
        </a:p>
      </dgm:t>
    </dgm:pt>
    <dgm:pt modelId="{E41CBE89-6E7C-4F0A-99EA-290A6E035F33}">
      <dgm:prSet/>
      <dgm:spPr/>
      <dgm:t>
        <a:bodyPr/>
        <a:lstStyle/>
        <a:p>
          <a:r>
            <a:rPr lang="en-US"/>
            <a:t>• Therapy</a:t>
          </a:r>
        </a:p>
      </dgm:t>
    </dgm:pt>
    <dgm:pt modelId="{4BA07A0C-A181-47DF-8C08-43C98F447E29}" type="parTrans" cxnId="{AAFCCDEA-2918-46B8-A920-C2C3BC789F52}">
      <dgm:prSet/>
      <dgm:spPr/>
      <dgm:t>
        <a:bodyPr/>
        <a:lstStyle/>
        <a:p>
          <a:endParaRPr lang="en-US"/>
        </a:p>
      </dgm:t>
    </dgm:pt>
    <dgm:pt modelId="{404F30B1-5631-4312-BFF6-94EF7461D166}" type="sibTrans" cxnId="{AAFCCDEA-2918-46B8-A920-C2C3BC789F52}">
      <dgm:prSet/>
      <dgm:spPr/>
      <dgm:t>
        <a:bodyPr/>
        <a:lstStyle/>
        <a:p>
          <a:endParaRPr lang="en-US"/>
        </a:p>
      </dgm:t>
    </dgm:pt>
    <dgm:pt modelId="{71A754D7-006F-4375-9DC5-6DA2755CE632}">
      <dgm:prSet/>
      <dgm:spPr/>
      <dgm:t>
        <a:bodyPr/>
        <a:lstStyle/>
        <a:p>
          <a:r>
            <a:rPr lang="en-US"/>
            <a:t>• Medication-Assisted Treatment</a:t>
          </a:r>
        </a:p>
      </dgm:t>
    </dgm:pt>
    <dgm:pt modelId="{9A6CAE99-E48F-4698-9F72-7A1F330AE96E}" type="parTrans" cxnId="{58FB0E22-B45B-4BF2-A823-6EBCDD058701}">
      <dgm:prSet/>
      <dgm:spPr/>
      <dgm:t>
        <a:bodyPr/>
        <a:lstStyle/>
        <a:p>
          <a:endParaRPr lang="en-US"/>
        </a:p>
      </dgm:t>
    </dgm:pt>
    <dgm:pt modelId="{0FC95F86-A0A5-4797-8A06-CE4DC6AC8299}" type="sibTrans" cxnId="{58FB0E22-B45B-4BF2-A823-6EBCDD058701}">
      <dgm:prSet/>
      <dgm:spPr/>
      <dgm:t>
        <a:bodyPr/>
        <a:lstStyle/>
        <a:p>
          <a:endParaRPr lang="en-US"/>
        </a:p>
      </dgm:t>
    </dgm:pt>
    <dgm:pt modelId="{04412E3D-C26A-7544-A662-AD23C7B8D8F6}" type="pres">
      <dgm:prSet presAssocID="{A61D8547-1798-459A-9141-A1F56D881527}" presName="vert0" presStyleCnt="0">
        <dgm:presLayoutVars>
          <dgm:dir/>
          <dgm:animOne val="branch"/>
          <dgm:animLvl val="lvl"/>
        </dgm:presLayoutVars>
      </dgm:prSet>
      <dgm:spPr/>
    </dgm:pt>
    <dgm:pt modelId="{DC965F94-CEE8-C948-8DA7-808BFCB6AED9}" type="pres">
      <dgm:prSet presAssocID="{7CD50C14-F858-4C6B-AA3F-C465649A8542}" presName="thickLine" presStyleLbl="alignNode1" presStyleIdx="0" presStyleCnt="10"/>
      <dgm:spPr/>
    </dgm:pt>
    <dgm:pt modelId="{7047A7B9-092E-9D46-ADE2-E0CC121DA037}" type="pres">
      <dgm:prSet presAssocID="{7CD50C14-F858-4C6B-AA3F-C465649A8542}" presName="horz1" presStyleCnt="0"/>
      <dgm:spPr/>
    </dgm:pt>
    <dgm:pt modelId="{5BDF5161-9388-C24C-AD7E-7DCF41961BC1}" type="pres">
      <dgm:prSet presAssocID="{7CD50C14-F858-4C6B-AA3F-C465649A8542}" presName="tx1" presStyleLbl="revTx" presStyleIdx="0" presStyleCnt="10"/>
      <dgm:spPr/>
    </dgm:pt>
    <dgm:pt modelId="{F813E96C-D337-AC47-9346-91597AABB807}" type="pres">
      <dgm:prSet presAssocID="{7CD50C14-F858-4C6B-AA3F-C465649A8542}" presName="vert1" presStyleCnt="0"/>
      <dgm:spPr/>
    </dgm:pt>
    <dgm:pt modelId="{5F2BFD1B-2ACD-5743-95CD-72E50729D013}" type="pres">
      <dgm:prSet presAssocID="{42A92F2F-9604-4FBE-A772-74E4DD72FC7C}" presName="thickLine" presStyleLbl="alignNode1" presStyleIdx="1" presStyleCnt="10"/>
      <dgm:spPr/>
    </dgm:pt>
    <dgm:pt modelId="{145F6695-3287-0549-B8CB-06224371BCF3}" type="pres">
      <dgm:prSet presAssocID="{42A92F2F-9604-4FBE-A772-74E4DD72FC7C}" presName="horz1" presStyleCnt="0"/>
      <dgm:spPr/>
    </dgm:pt>
    <dgm:pt modelId="{FD8FF58A-5F10-3F4B-AACA-AAC8E85B871E}" type="pres">
      <dgm:prSet presAssocID="{42A92F2F-9604-4FBE-A772-74E4DD72FC7C}" presName="tx1" presStyleLbl="revTx" presStyleIdx="1" presStyleCnt="10"/>
      <dgm:spPr/>
    </dgm:pt>
    <dgm:pt modelId="{A69F3705-922E-9F40-8D78-DCDFB7E71C8B}" type="pres">
      <dgm:prSet presAssocID="{42A92F2F-9604-4FBE-A772-74E4DD72FC7C}" presName="vert1" presStyleCnt="0"/>
      <dgm:spPr/>
    </dgm:pt>
    <dgm:pt modelId="{D9CF9D4B-BFE8-B848-B60D-3EC9F6E5F4CF}" type="pres">
      <dgm:prSet presAssocID="{60FE6AF8-0F09-452E-9799-93CEBE69AF74}" presName="thickLine" presStyleLbl="alignNode1" presStyleIdx="2" presStyleCnt="10"/>
      <dgm:spPr/>
    </dgm:pt>
    <dgm:pt modelId="{6D855C54-FBB6-1E41-BB2C-460F5191E0E5}" type="pres">
      <dgm:prSet presAssocID="{60FE6AF8-0F09-452E-9799-93CEBE69AF74}" presName="horz1" presStyleCnt="0"/>
      <dgm:spPr/>
    </dgm:pt>
    <dgm:pt modelId="{6EC2FEC5-2472-1643-AA32-D4ACE4154601}" type="pres">
      <dgm:prSet presAssocID="{60FE6AF8-0F09-452E-9799-93CEBE69AF74}" presName="tx1" presStyleLbl="revTx" presStyleIdx="2" presStyleCnt="10"/>
      <dgm:spPr/>
    </dgm:pt>
    <dgm:pt modelId="{41EB1A35-7CFC-F143-A468-F752C6ED56B7}" type="pres">
      <dgm:prSet presAssocID="{60FE6AF8-0F09-452E-9799-93CEBE69AF74}" presName="vert1" presStyleCnt="0"/>
      <dgm:spPr/>
    </dgm:pt>
    <dgm:pt modelId="{8A9AE697-D6BB-8547-BDFF-F105C6D53131}" type="pres">
      <dgm:prSet presAssocID="{F5CD26D0-05D7-46C5-95FF-187A2B008C87}" presName="thickLine" presStyleLbl="alignNode1" presStyleIdx="3" presStyleCnt="10"/>
      <dgm:spPr/>
    </dgm:pt>
    <dgm:pt modelId="{FB3A17B9-5434-B54D-A4D8-586B2B8DD2E0}" type="pres">
      <dgm:prSet presAssocID="{F5CD26D0-05D7-46C5-95FF-187A2B008C87}" presName="horz1" presStyleCnt="0"/>
      <dgm:spPr/>
    </dgm:pt>
    <dgm:pt modelId="{C9F64FF9-9A78-4444-AE1B-A80558C9B799}" type="pres">
      <dgm:prSet presAssocID="{F5CD26D0-05D7-46C5-95FF-187A2B008C87}" presName="tx1" presStyleLbl="revTx" presStyleIdx="3" presStyleCnt="10"/>
      <dgm:spPr/>
    </dgm:pt>
    <dgm:pt modelId="{6CFA4211-53C7-CD46-86A1-332BF7947F6C}" type="pres">
      <dgm:prSet presAssocID="{F5CD26D0-05D7-46C5-95FF-187A2B008C87}" presName="vert1" presStyleCnt="0"/>
      <dgm:spPr/>
    </dgm:pt>
    <dgm:pt modelId="{ED5F5E10-5C31-7149-BF82-463BBAD61DE6}" type="pres">
      <dgm:prSet presAssocID="{BAF641AA-0366-4EFD-87B9-F3CBD1684F74}" presName="thickLine" presStyleLbl="alignNode1" presStyleIdx="4" presStyleCnt="10"/>
      <dgm:spPr/>
    </dgm:pt>
    <dgm:pt modelId="{AF57DA20-6E5D-A94C-9F71-3F9BA70A06C2}" type="pres">
      <dgm:prSet presAssocID="{BAF641AA-0366-4EFD-87B9-F3CBD1684F74}" presName="horz1" presStyleCnt="0"/>
      <dgm:spPr/>
    </dgm:pt>
    <dgm:pt modelId="{D17FFF94-70CF-DF4B-99AB-7D1BD65367B4}" type="pres">
      <dgm:prSet presAssocID="{BAF641AA-0366-4EFD-87B9-F3CBD1684F74}" presName="tx1" presStyleLbl="revTx" presStyleIdx="4" presStyleCnt="10"/>
      <dgm:spPr/>
    </dgm:pt>
    <dgm:pt modelId="{1F1B3073-6CCD-3247-B566-AB23D6D52DDF}" type="pres">
      <dgm:prSet presAssocID="{BAF641AA-0366-4EFD-87B9-F3CBD1684F74}" presName="vert1" presStyleCnt="0"/>
      <dgm:spPr/>
    </dgm:pt>
    <dgm:pt modelId="{E07A8900-6676-514C-9550-195ED0060285}" type="pres">
      <dgm:prSet presAssocID="{74DD3806-1837-43F0-AAAD-75B951DAC32A}" presName="thickLine" presStyleLbl="alignNode1" presStyleIdx="5" presStyleCnt="10"/>
      <dgm:spPr/>
    </dgm:pt>
    <dgm:pt modelId="{CD36DC34-7923-BD40-B5BB-E36F2FBAC500}" type="pres">
      <dgm:prSet presAssocID="{74DD3806-1837-43F0-AAAD-75B951DAC32A}" presName="horz1" presStyleCnt="0"/>
      <dgm:spPr/>
    </dgm:pt>
    <dgm:pt modelId="{97815CD9-7C6A-4C4A-9A9A-385B0B5C7A61}" type="pres">
      <dgm:prSet presAssocID="{74DD3806-1837-43F0-AAAD-75B951DAC32A}" presName="tx1" presStyleLbl="revTx" presStyleIdx="5" presStyleCnt="10"/>
      <dgm:spPr/>
    </dgm:pt>
    <dgm:pt modelId="{D63EF638-BAA3-4C4A-AB39-EE5CFF11A1AA}" type="pres">
      <dgm:prSet presAssocID="{74DD3806-1837-43F0-AAAD-75B951DAC32A}" presName="vert1" presStyleCnt="0"/>
      <dgm:spPr/>
    </dgm:pt>
    <dgm:pt modelId="{E00BCE0F-BF1C-4B47-A044-26826251A7AD}" type="pres">
      <dgm:prSet presAssocID="{54F6B44B-7667-4706-9552-01DDE6A05C55}" presName="thickLine" presStyleLbl="alignNode1" presStyleIdx="6" presStyleCnt="10"/>
      <dgm:spPr/>
    </dgm:pt>
    <dgm:pt modelId="{8884D82B-9FAB-E845-BBF4-8325D3E4E728}" type="pres">
      <dgm:prSet presAssocID="{54F6B44B-7667-4706-9552-01DDE6A05C55}" presName="horz1" presStyleCnt="0"/>
      <dgm:spPr/>
    </dgm:pt>
    <dgm:pt modelId="{0E5978E7-F0AA-8B4D-A632-5240F877623C}" type="pres">
      <dgm:prSet presAssocID="{54F6B44B-7667-4706-9552-01DDE6A05C55}" presName="tx1" presStyleLbl="revTx" presStyleIdx="6" presStyleCnt="10"/>
      <dgm:spPr/>
    </dgm:pt>
    <dgm:pt modelId="{7EE49399-6F0B-7340-A16C-AB8BEF716CAE}" type="pres">
      <dgm:prSet presAssocID="{54F6B44B-7667-4706-9552-01DDE6A05C55}" presName="vert1" presStyleCnt="0"/>
      <dgm:spPr/>
    </dgm:pt>
    <dgm:pt modelId="{88981638-5DD1-4048-9DBB-AFA47691EB73}" type="pres">
      <dgm:prSet presAssocID="{259AC4D7-F529-4CA7-93AC-205D8CFEA385}" presName="thickLine" presStyleLbl="alignNode1" presStyleIdx="7" presStyleCnt="10"/>
      <dgm:spPr/>
    </dgm:pt>
    <dgm:pt modelId="{AEADEABA-1F6C-2C4C-A9B7-4DBFC4D6DFC6}" type="pres">
      <dgm:prSet presAssocID="{259AC4D7-F529-4CA7-93AC-205D8CFEA385}" presName="horz1" presStyleCnt="0"/>
      <dgm:spPr/>
    </dgm:pt>
    <dgm:pt modelId="{95D62E80-9FD6-2E45-B57A-6F2A4B773187}" type="pres">
      <dgm:prSet presAssocID="{259AC4D7-F529-4CA7-93AC-205D8CFEA385}" presName="tx1" presStyleLbl="revTx" presStyleIdx="7" presStyleCnt="10"/>
      <dgm:spPr/>
    </dgm:pt>
    <dgm:pt modelId="{5B87EF47-2332-7644-9516-7C32EA603349}" type="pres">
      <dgm:prSet presAssocID="{259AC4D7-F529-4CA7-93AC-205D8CFEA385}" presName="vert1" presStyleCnt="0"/>
      <dgm:spPr/>
    </dgm:pt>
    <dgm:pt modelId="{9C802A88-9161-8B4F-85D0-F3B40F0D0DEC}" type="pres">
      <dgm:prSet presAssocID="{E41CBE89-6E7C-4F0A-99EA-290A6E035F33}" presName="thickLine" presStyleLbl="alignNode1" presStyleIdx="8" presStyleCnt="10"/>
      <dgm:spPr/>
    </dgm:pt>
    <dgm:pt modelId="{DD593F88-620C-114D-BA94-7F4C5F7D01FF}" type="pres">
      <dgm:prSet presAssocID="{E41CBE89-6E7C-4F0A-99EA-290A6E035F33}" presName="horz1" presStyleCnt="0"/>
      <dgm:spPr/>
    </dgm:pt>
    <dgm:pt modelId="{06C8689E-44AD-C148-A23A-4063FD419FD7}" type="pres">
      <dgm:prSet presAssocID="{E41CBE89-6E7C-4F0A-99EA-290A6E035F33}" presName="tx1" presStyleLbl="revTx" presStyleIdx="8" presStyleCnt="10"/>
      <dgm:spPr/>
    </dgm:pt>
    <dgm:pt modelId="{D405A60A-5EFA-C447-8E55-B655E6B908BA}" type="pres">
      <dgm:prSet presAssocID="{E41CBE89-6E7C-4F0A-99EA-290A6E035F33}" presName="vert1" presStyleCnt="0"/>
      <dgm:spPr/>
    </dgm:pt>
    <dgm:pt modelId="{B31480DC-29EB-AF4D-BD6D-FD1520F49E0A}" type="pres">
      <dgm:prSet presAssocID="{71A754D7-006F-4375-9DC5-6DA2755CE632}" presName="thickLine" presStyleLbl="alignNode1" presStyleIdx="9" presStyleCnt="10"/>
      <dgm:spPr/>
    </dgm:pt>
    <dgm:pt modelId="{5A780189-3C21-9C45-8055-7CC9CF0BF3E7}" type="pres">
      <dgm:prSet presAssocID="{71A754D7-006F-4375-9DC5-6DA2755CE632}" presName="horz1" presStyleCnt="0"/>
      <dgm:spPr/>
    </dgm:pt>
    <dgm:pt modelId="{5B5B61DF-CEF9-1E49-B9FD-B49CF9F3B663}" type="pres">
      <dgm:prSet presAssocID="{71A754D7-006F-4375-9DC5-6DA2755CE632}" presName="tx1" presStyleLbl="revTx" presStyleIdx="9" presStyleCnt="10"/>
      <dgm:spPr/>
    </dgm:pt>
    <dgm:pt modelId="{48D7DEE2-CFC4-8C45-951A-8F585C5C982A}" type="pres">
      <dgm:prSet presAssocID="{71A754D7-006F-4375-9DC5-6DA2755CE632}" presName="vert1" presStyleCnt="0"/>
      <dgm:spPr/>
    </dgm:pt>
  </dgm:ptLst>
  <dgm:cxnLst>
    <dgm:cxn modelId="{BABA5D09-B9B1-439A-8639-E5D22F413618}" srcId="{A61D8547-1798-459A-9141-A1F56D881527}" destId="{BAF641AA-0366-4EFD-87B9-F3CBD1684F74}" srcOrd="4" destOrd="0" parTransId="{A47121C6-4391-4D6D-8CA6-F313AC9F058C}" sibTransId="{E2ECBB2B-4EC5-4629-A480-FBD6BB6B66DB}"/>
    <dgm:cxn modelId="{EC7DDC11-3CC0-4391-93C8-CBDAD5ED38FA}" srcId="{A61D8547-1798-459A-9141-A1F56D881527}" destId="{74DD3806-1837-43F0-AAAD-75B951DAC32A}" srcOrd="5" destOrd="0" parTransId="{A64959EF-325C-4B52-A2F2-0599C7CF417B}" sibTransId="{BE7127C1-C87B-463B-BEA3-8100637C0CC4}"/>
    <dgm:cxn modelId="{6AD16B13-3801-4A42-A8C9-8FD82367F82A}" type="presOf" srcId="{42A92F2F-9604-4FBE-A772-74E4DD72FC7C}" destId="{FD8FF58A-5F10-3F4B-AACA-AAC8E85B871E}" srcOrd="0" destOrd="0" presId="urn:microsoft.com/office/officeart/2008/layout/LinedList"/>
    <dgm:cxn modelId="{58FB0E22-B45B-4BF2-A823-6EBCDD058701}" srcId="{A61D8547-1798-459A-9141-A1F56D881527}" destId="{71A754D7-006F-4375-9DC5-6DA2755CE632}" srcOrd="9" destOrd="0" parTransId="{9A6CAE99-E48F-4698-9F72-7A1F330AE96E}" sibTransId="{0FC95F86-A0A5-4797-8A06-CE4DC6AC8299}"/>
    <dgm:cxn modelId="{2535B922-A3DD-CA4C-902F-AF5D5463B3EA}" type="presOf" srcId="{7CD50C14-F858-4C6B-AA3F-C465649A8542}" destId="{5BDF5161-9388-C24C-AD7E-7DCF41961BC1}" srcOrd="0" destOrd="0" presId="urn:microsoft.com/office/officeart/2008/layout/LinedList"/>
    <dgm:cxn modelId="{2461A432-095D-6C41-AA7E-A5362599EA6C}" type="presOf" srcId="{A61D8547-1798-459A-9141-A1F56D881527}" destId="{04412E3D-C26A-7544-A662-AD23C7B8D8F6}" srcOrd="0" destOrd="0" presId="urn:microsoft.com/office/officeart/2008/layout/LinedList"/>
    <dgm:cxn modelId="{1AE74F33-F03E-4FAC-AAE4-2AA60293ECDC}" srcId="{A61D8547-1798-459A-9141-A1F56D881527}" destId="{60FE6AF8-0F09-452E-9799-93CEBE69AF74}" srcOrd="2" destOrd="0" parTransId="{0E50EC17-6164-4AE8-BF28-1491D787D8D8}" sibTransId="{CD99660F-8A6E-4FFA-8823-4521CBC25301}"/>
    <dgm:cxn modelId="{61665E33-3A52-204D-9E15-6D633ADB7C92}" type="presOf" srcId="{F5CD26D0-05D7-46C5-95FF-187A2B008C87}" destId="{C9F64FF9-9A78-4444-AE1B-A80558C9B799}" srcOrd="0" destOrd="0" presId="urn:microsoft.com/office/officeart/2008/layout/LinedList"/>
    <dgm:cxn modelId="{D97E8A33-95E0-914A-853F-6BC929D6151B}" type="presOf" srcId="{BAF641AA-0366-4EFD-87B9-F3CBD1684F74}" destId="{D17FFF94-70CF-DF4B-99AB-7D1BD65367B4}" srcOrd="0" destOrd="0" presId="urn:microsoft.com/office/officeart/2008/layout/LinedList"/>
    <dgm:cxn modelId="{5AE79B45-F2F5-1144-B17B-FF6B3EE10043}" type="presOf" srcId="{54F6B44B-7667-4706-9552-01DDE6A05C55}" destId="{0E5978E7-F0AA-8B4D-A632-5240F877623C}" srcOrd="0" destOrd="0" presId="urn:microsoft.com/office/officeart/2008/layout/LinedList"/>
    <dgm:cxn modelId="{EC2FD645-669E-42E7-A97B-C0F5B6E012F2}" srcId="{A61D8547-1798-459A-9141-A1F56D881527}" destId="{7CD50C14-F858-4C6B-AA3F-C465649A8542}" srcOrd="0" destOrd="0" parTransId="{7A2D6AF4-6B99-46FF-A001-D2835DF69F10}" sibTransId="{8454AB40-B55B-4941-9F8D-84A3CEE9C9D7}"/>
    <dgm:cxn modelId="{290D2B50-6F8F-274B-8FB2-6C88D68836CE}" type="presOf" srcId="{60FE6AF8-0F09-452E-9799-93CEBE69AF74}" destId="{6EC2FEC5-2472-1643-AA32-D4ACE4154601}" srcOrd="0" destOrd="0" presId="urn:microsoft.com/office/officeart/2008/layout/LinedList"/>
    <dgm:cxn modelId="{55DEDF6E-D5DD-084F-9341-85B3479BCF10}" type="presOf" srcId="{259AC4D7-F529-4CA7-93AC-205D8CFEA385}" destId="{95D62E80-9FD6-2E45-B57A-6F2A4B773187}" srcOrd="0" destOrd="0" presId="urn:microsoft.com/office/officeart/2008/layout/LinedList"/>
    <dgm:cxn modelId="{CEC72998-5C7B-AD4E-93B3-B4C703F1D985}" type="presOf" srcId="{71A754D7-006F-4375-9DC5-6DA2755CE632}" destId="{5B5B61DF-CEF9-1E49-B9FD-B49CF9F3B663}" srcOrd="0" destOrd="0" presId="urn:microsoft.com/office/officeart/2008/layout/LinedList"/>
    <dgm:cxn modelId="{DDA3DCAD-CC00-4545-99F6-B8FABDA61E82}" srcId="{A61D8547-1798-459A-9141-A1F56D881527}" destId="{42A92F2F-9604-4FBE-A772-74E4DD72FC7C}" srcOrd="1" destOrd="0" parTransId="{31BEDA8B-508A-40F2-8E44-EAD09F7E23A8}" sibTransId="{3E4F8880-824A-4CD5-912C-1B839844B0AF}"/>
    <dgm:cxn modelId="{777124BA-F42A-4343-B525-2BDEAB93EE42}" srcId="{A61D8547-1798-459A-9141-A1F56D881527}" destId="{259AC4D7-F529-4CA7-93AC-205D8CFEA385}" srcOrd="7" destOrd="0" parTransId="{B2111644-3EAE-4B94-B232-0A6169959168}" sibTransId="{56EDFA8D-12FC-4AF0-A673-5054D95DBD8C}"/>
    <dgm:cxn modelId="{34955CC6-5267-0346-8CDD-F35581207DF8}" type="presOf" srcId="{E41CBE89-6E7C-4F0A-99EA-290A6E035F33}" destId="{06C8689E-44AD-C148-A23A-4063FD419FD7}" srcOrd="0" destOrd="0" presId="urn:microsoft.com/office/officeart/2008/layout/LinedList"/>
    <dgm:cxn modelId="{08A670D3-043A-4E67-908C-3C3350B21BA0}" srcId="{A61D8547-1798-459A-9141-A1F56D881527}" destId="{54F6B44B-7667-4706-9552-01DDE6A05C55}" srcOrd="6" destOrd="0" parTransId="{5A187EA2-DA9F-4C4B-B7EA-BC3403AE6651}" sibTransId="{48237081-14EC-4EF5-B3AA-C15622A961DB}"/>
    <dgm:cxn modelId="{849651E1-C535-457C-A6A3-BC4D09B7143F}" srcId="{A61D8547-1798-459A-9141-A1F56D881527}" destId="{F5CD26D0-05D7-46C5-95FF-187A2B008C87}" srcOrd="3" destOrd="0" parTransId="{06B555B0-F44E-4384-B197-C6E8033C2A4C}" sibTransId="{8741AC41-6B0E-45AC-B502-765265CC82E9}"/>
    <dgm:cxn modelId="{A0485EE8-6590-E549-BE23-4CAADE8EB9C1}" type="presOf" srcId="{74DD3806-1837-43F0-AAAD-75B951DAC32A}" destId="{97815CD9-7C6A-4C4A-9A9A-385B0B5C7A61}" srcOrd="0" destOrd="0" presId="urn:microsoft.com/office/officeart/2008/layout/LinedList"/>
    <dgm:cxn modelId="{AAFCCDEA-2918-46B8-A920-C2C3BC789F52}" srcId="{A61D8547-1798-459A-9141-A1F56D881527}" destId="{E41CBE89-6E7C-4F0A-99EA-290A6E035F33}" srcOrd="8" destOrd="0" parTransId="{4BA07A0C-A181-47DF-8C08-43C98F447E29}" sibTransId="{404F30B1-5631-4312-BFF6-94EF7461D166}"/>
    <dgm:cxn modelId="{EFE34B80-4F57-AF45-8D08-9BB5D558D796}" type="presParOf" srcId="{04412E3D-C26A-7544-A662-AD23C7B8D8F6}" destId="{DC965F94-CEE8-C948-8DA7-808BFCB6AED9}" srcOrd="0" destOrd="0" presId="urn:microsoft.com/office/officeart/2008/layout/LinedList"/>
    <dgm:cxn modelId="{4D456D57-4DCE-D147-BB94-D6C6038BB961}" type="presParOf" srcId="{04412E3D-C26A-7544-A662-AD23C7B8D8F6}" destId="{7047A7B9-092E-9D46-ADE2-E0CC121DA037}" srcOrd="1" destOrd="0" presId="urn:microsoft.com/office/officeart/2008/layout/LinedList"/>
    <dgm:cxn modelId="{5FACC15B-8254-9D48-A4E4-D144B507A5E9}" type="presParOf" srcId="{7047A7B9-092E-9D46-ADE2-E0CC121DA037}" destId="{5BDF5161-9388-C24C-AD7E-7DCF41961BC1}" srcOrd="0" destOrd="0" presId="urn:microsoft.com/office/officeart/2008/layout/LinedList"/>
    <dgm:cxn modelId="{EF91D47B-A9BF-6A40-BF0D-A03B68FEF037}" type="presParOf" srcId="{7047A7B9-092E-9D46-ADE2-E0CC121DA037}" destId="{F813E96C-D337-AC47-9346-91597AABB807}" srcOrd="1" destOrd="0" presId="urn:microsoft.com/office/officeart/2008/layout/LinedList"/>
    <dgm:cxn modelId="{8A9975D0-8FA9-9F44-A9E1-EA9DD792D329}" type="presParOf" srcId="{04412E3D-C26A-7544-A662-AD23C7B8D8F6}" destId="{5F2BFD1B-2ACD-5743-95CD-72E50729D013}" srcOrd="2" destOrd="0" presId="urn:microsoft.com/office/officeart/2008/layout/LinedList"/>
    <dgm:cxn modelId="{519A87AB-0DCF-D94E-956A-01E8821BFF91}" type="presParOf" srcId="{04412E3D-C26A-7544-A662-AD23C7B8D8F6}" destId="{145F6695-3287-0549-B8CB-06224371BCF3}" srcOrd="3" destOrd="0" presId="urn:microsoft.com/office/officeart/2008/layout/LinedList"/>
    <dgm:cxn modelId="{826BC8DA-C558-A84B-9EBC-4854D97BA5FC}" type="presParOf" srcId="{145F6695-3287-0549-B8CB-06224371BCF3}" destId="{FD8FF58A-5F10-3F4B-AACA-AAC8E85B871E}" srcOrd="0" destOrd="0" presId="urn:microsoft.com/office/officeart/2008/layout/LinedList"/>
    <dgm:cxn modelId="{5AC4851B-C435-6746-8C44-24613274DCBE}" type="presParOf" srcId="{145F6695-3287-0549-B8CB-06224371BCF3}" destId="{A69F3705-922E-9F40-8D78-DCDFB7E71C8B}" srcOrd="1" destOrd="0" presId="urn:microsoft.com/office/officeart/2008/layout/LinedList"/>
    <dgm:cxn modelId="{7D5AE22E-8EB7-9B43-ABA0-F7ADA73FF55E}" type="presParOf" srcId="{04412E3D-C26A-7544-A662-AD23C7B8D8F6}" destId="{D9CF9D4B-BFE8-B848-B60D-3EC9F6E5F4CF}" srcOrd="4" destOrd="0" presId="urn:microsoft.com/office/officeart/2008/layout/LinedList"/>
    <dgm:cxn modelId="{14301B4F-357C-2442-9150-9BBA5D5527EC}" type="presParOf" srcId="{04412E3D-C26A-7544-A662-AD23C7B8D8F6}" destId="{6D855C54-FBB6-1E41-BB2C-460F5191E0E5}" srcOrd="5" destOrd="0" presId="urn:microsoft.com/office/officeart/2008/layout/LinedList"/>
    <dgm:cxn modelId="{749397A4-3729-2640-8A3F-E0FB210AA13C}" type="presParOf" srcId="{6D855C54-FBB6-1E41-BB2C-460F5191E0E5}" destId="{6EC2FEC5-2472-1643-AA32-D4ACE4154601}" srcOrd="0" destOrd="0" presId="urn:microsoft.com/office/officeart/2008/layout/LinedList"/>
    <dgm:cxn modelId="{42C48667-B6DC-B94E-9F51-A53082A8663B}" type="presParOf" srcId="{6D855C54-FBB6-1E41-BB2C-460F5191E0E5}" destId="{41EB1A35-7CFC-F143-A468-F752C6ED56B7}" srcOrd="1" destOrd="0" presId="urn:microsoft.com/office/officeart/2008/layout/LinedList"/>
    <dgm:cxn modelId="{E932F764-FE09-444F-8710-7AD959E3C814}" type="presParOf" srcId="{04412E3D-C26A-7544-A662-AD23C7B8D8F6}" destId="{8A9AE697-D6BB-8547-BDFF-F105C6D53131}" srcOrd="6" destOrd="0" presId="urn:microsoft.com/office/officeart/2008/layout/LinedList"/>
    <dgm:cxn modelId="{E257FD1D-C45E-074F-8BBB-33CA03B43746}" type="presParOf" srcId="{04412E3D-C26A-7544-A662-AD23C7B8D8F6}" destId="{FB3A17B9-5434-B54D-A4D8-586B2B8DD2E0}" srcOrd="7" destOrd="0" presId="urn:microsoft.com/office/officeart/2008/layout/LinedList"/>
    <dgm:cxn modelId="{DB985F0F-5C1E-5644-8B9A-0F0F8FBA8D4D}" type="presParOf" srcId="{FB3A17B9-5434-B54D-A4D8-586B2B8DD2E0}" destId="{C9F64FF9-9A78-4444-AE1B-A80558C9B799}" srcOrd="0" destOrd="0" presId="urn:microsoft.com/office/officeart/2008/layout/LinedList"/>
    <dgm:cxn modelId="{5A711CE8-1B47-D844-A4D6-26D564A95382}" type="presParOf" srcId="{FB3A17B9-5434-B54D-A4D8-586B2B8DD2E0}" destId="{6CFA4211-53C7-CD46-86A1-332BF7947F6C}" srcOrd="1" destOrd="0" presId="urn:microsoft.com/office/officeart/2008/layout/LinedList"/>
    <dgm:cxn modelId="{500272C4-A68B-8D48-A549-81A242AB073A}" type="presParOf" srcId="{04412E3D-C26A-7544-A662-AD23C7B8D8F6}" destId="{ED5F5E10-5C31-7149-BF82-463BBAD61DE6}" srcOrd="8" destOrd="0" presId="urn:microsoft.com/office/officeart/2008/layout/LinedList"/>
    <dgm:cxn modelId="{565257B0-7BB1-7046-8661-7D13960E68B4}" type="presParOf" srcId="{04412E3D-C26A-7544-A662-AD23C7B8D8F6}" destId="{AF57DA20-6E5D-A94C-9F71-3F9BA70A06C2}" srcOrd="9" destOrd="0" presId="urn:microsoft.com/office/officeart/2008/layout/LinedList"/>
    <dgm:cxn modelId="{B720E0AC-C0D4-2B4F-8DAB-ECFA894C6504}" type="presParOf" srcId="{AF57DA20-6E5D-A94C-9F71-3F9BA70A06C2}" destId="{D17FFF94-70CF-DF4B-99AB-7D1BD65367B4}" srcOrd="0" destOrd="0" presId="urn:microsoft.com/office/officeart/2008/layout/LinedList"/>
    <dgm:cxn modelId="{6A5E01ED-0439-344B-AB83-FF75ECC13570}" type="presParOf" srcId="{AF57DA20-6E5D-A94C-9F71-3F9BA70A06C2}" destId="{1F1B3073-6CCD-3247-B566-AB23D6D52DDF}" srcOrd="1" destOrd="0" presId="urn:microsoft.com/office/officeart/2008/layout/LinedList"/>
    <dgm:cxn modelId="{885B22E2-631C-7742-BFC7-13984AFE9566}" type="presParOf" srcId="{04412E3D-C26A-7544-A662-AD23C7B8D8F6}" destId="{E07A8900-6676-514C-9550-195ED0060285}" srcOrd="10" destOrd="0" presId="urn:microsoft.com/office/officeart/2008/layout/LinedList"/>
    <dgm:cxn modelId="{9690EC97-4A38-8346-82EF-EC7C3D122365}" type="presParOf" srcId="{04412E3D-C26A-7544-A662-AD23C7B8D8F6}" destId="{CD36DC34-7923-BD40-B5BB-E36F2FBAC500}" srcOrd="11" destOrd="0" presId="urn:microsoft.com/office/officeart/2008/layout/LinedList"/>
    <dgm:cxn modelId="{9267076A-AEA8-2247-AE53-E38034BD58C0}" type="presParOf" srcId="{CD36DC34-7923-BD40-B5BB-E36F2FBAC500}" destId="{97815CD9-7C6A-4C4A-9A9A-385B0B5C7A61}" srcOrd="0" destOrd="0" presId="urn:microsoft.com/office/officeart/2008/layout/LinedList"/>
    <dgm:cxn modelId="{E59C5989-C443-C94C-BFC6-AC3E86EFB85A}" type="presParOf" srcId="{CD36DC34-7923-BD40-B5BB-E36F2FBAC500}" destId="{D63EF638-BAA3-4C4A-AB39-EE5CFF11A1AA}" srcOrd="1" destOrd="0" presId="urn:microsoft.com/office/officeart/2008/layout/LinedList"/>
    <dgm:cxn modelId="{F2A4EBCC-0FCE-4944-8471-5FB0F68AFD18}" type="presParOf" srcId="{04412E3D-C26A-7544-A662-AD23C7B8D8F6}" destId="{E00BCE0F-BF1C-4B47-A044-26826251A7AD}" srcOrd="12" destOrd="0" presId="urn:microsoft.com/office/officeart/2008/layout/LinedList"/>
    <dgm:cxn modelId="{EF9954CF-7494-A743-A427-DC2CC6EE3668}" type="presParOf" srcId="{04412E3D-C26A-7544-A662-AD23C7B8D8F6}" destId="{8884D82B-9FAB-E845-BBF4-8325D3E4E728}" srcOrd="13" destOrd="0" presId="urn:microsoft.com/office/officeart/2008/layout/LinedList"/>
    <dgm:cxn modelId="{84D00C76-4F6E-1A4A-B117-4B562E79A00D}" type="presParOf" srcId="{8884D82B-9FAB-E845-BBF4-8325D3E4E728}" destId="{0E5978E7-F0AA-8B4D-A632-5240F877623C}" srcOrd="0" destOrd="0" presId="urn:microsoft.com/office/officeart/2008/layout/LinedList"/>
    <dgm:cxn modelId="{B2FC418A-9129-2C46-94FE-F32D0C7727D0}" type="presParOf" srcId="{8884D82B-9FAB-E845-BBF4-8325D3E4E728}" destId="{7EE49399-6F0B-7340-A16C-AB8BEF716CAE}" srcOrd="1" destOrd="0" presId="urn:microsoft.com/office/officeart/2008/layout/LinedList"/>
    <dgm:cxn modelId="{1AB95D31-43CB-A645-B332-F727C4B9356A}" type="presParOf" srcId="{04412E3D-C26A-7544-A662-AD23C7B8D8F6}" destId="{88981638-5DD1-4048-9DBB-AFA47691EB73}" srcOrd="14" destOrd="0" presId="urn:microsoft.com/office/officeart/2008/layout/LinedList"/>
    <dgm:cxn modelId="{A5730262-3E55-6741-B451-30FA61BFC4E1}" type="presParOf" srcId="{04412E3D-C26A-7544-A662-AD23C7B8D8F6}" destId="{AEADEABA-1F6C-2C4C-A9B7-4DBFC4D6DFC6}" srcOrd="15" destOrd="0" presId="urn:microsoft.com/office/officeart/2008/layout/LinedList"/>
    <dgm:cxn modelId="{EC5F3109-A986-384A-8F0F-A41DE39DD2C3}" type="presParOf" srcId="{AEADEABA-1F6C-2C4C-A9B7-4DBFC4D6DFC6}" destId="{95D62E80-9FD6-2E45-B57A-6F2A4B773187}" srcOrd="0" destOrd="0" presId="urn:microsoft.com/office/officeart/2008/layout/LinedList"/>
    <dgm:cxn modelId="{75279CA8-E776-644E-A2C4-ACF5E72DE4BB}" type="presParOf" srcId="{AEADEABA-1F6C-2C4C-A9B7-4DBFC4D6DFC6}" destId="{5B87EF47-2332-7644-9516-7C32EA603349}" srcOrd="1" destOrd="0" presId="urn:microsoft.com/office/officeart/2008/layout/LinedList"/>
    <dgm:cxn modelId="{FEFE14E8-93A4-1246-BA82-D8F05330A3B6}" type="presParOf" srcId="{04412E3D-C26A-7544-A662-AD23C7B8D8F6}" destId="{9C802A88-9161-8B4F-85D0-F3B40F0D0DEC}" srcOrd="16" destOrd="0" presId="urn:microsoft.com/office/officeart/2008/layout/LinedList"/>
    <dgm:cxn modelId="{FDDE7F66-A29D-6F4F-95F5-0FB53AFBED9D}" type="presParOf" srcId="{04412E3D-C26A-7544-A662-AD23C7B8D8F6}" destId="{DD593F88-620C-114D-BA94-7F4C5F7D01FF}" srcOrd="17" destOrd="0" presId="urn:microsoft.com/office/officeart/2008/layout/LinedList"/>
    <dgm:cxn modelId="{359DB7DA-205B-344F-A0C8-CCA9F326C689}" type="presParOf" srcId="{DD593F88-620C-114D-BA94-7F4C5F7D01FF}" destId="{06C8689E-44AD-C148-A23A-4063FD419FD7}" srcOrd="0" destOrd="0" presId="urn:microsoft.com/office/officeart/2008/layout/LinedList"/>
    <dgm:cxn modelId="{799BD2B8-9F58-5F4A-8C23-C15545BF88C3}" type="presParOf" srcId="{DD593F88-620C-114D-BA94-7F4C5F7D01FF}" destId="{D405A60A-5EFA-C447-8E55-B655E6B908BA}" srcOrd="1" destOrd="0" presId="urn:microsoft.com/office/officeart/2008/layout/LinedList"/>
    <dgm:cxn modelId="{8D91A5DB-8DFB-2348-A964-880704B241E3}" type="presParOf" srcId="{04412E3D-C26A-7544-A662-AD23C7B8D8F6}" destId="{B31480DC-29EB-AF4D-BD6D-FD1520F49E0A}" srcOrd="18" destOrd="0" presId="urn:microsoft.com/office/officeart/2008/layout/LinedList"/>
    <dgm:cxn modelId="{17A81756-41DD-074D-B11E-F9528C33D712}" type="presParOf" srcId="{04412E3D-C26A-7544-A662-AD23C7B8D8F6}" destId="{5A780189-3C21-9C45-8055-7CC9CF0BF3E7}" srcOrd="19" destOrd="0" presId="urn:microsoft.com/office/officeart/2008/layout/LinedList"/>
    <dgm:cxn modelId="{B55F3970-52F8-944D-B4A2-60024381BC10}" type="presParOf" srcId="{5A780189-3C21-9C45-8055-7CC9CF0BF3E7}" destId="{5B5B61DF-CEF9-1E49-B9FD-B49CF9F3B663}" srcOrd="0" destOrd="0" presId="urn:microsoft.com/office/officeart/2008/layout/LinedList"/>
    <dgm:cxn modelId="{A490E54A-7E84-2143-BEBD-4A3F2E98F5C2}" type="presParOf" srcId="{5A780189-3C21-9C45-8055-7CC9CF0BF3E7}" destId="{48D7DEE2-CFC4-8C45-951A-8F585C5C982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65F94-CEE8-C948-8DA7-808BFCB6AED9}">
      <dsp:nvSpPr>
        <dsp:cNvPr id="0" name=""/>
        <dsp:cNvSpPr/>
      </dsp:nvSpPr>
      <dsp:spPr>
        <a:xfrm>
          <a:off x="0" y="718"/>
          <a:ext cx="651360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BDF5161-9388-C24C-AD7E-7DCF41961BC1}">
      <dsp:nvSpPr>
        <dsp:cNvPr id="0" name=""/>
        <dsp:cNvSpPr/>
      </dsp:nvSpPr>
      <dsp:spPr>
        <a:xfrm>
          <a:off x="0" y="718"/>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 The PIER - Detox for Drugs and Alcohol</a:t>
          </a:r>
        </a:p>
      </dsp:txBody>
      <dsp:txXfrm>
        <a:off x="0" y="718"/>
        <a:ext cx="6513603" cy="588398"/>
      </dsp:txXfrm>
    </dsp:sp>
    <dsp:sp modelId="{5F2BFD1B-2ACD-5743-95CD-72E50729D013}">
      <dsp:nvSpPr>
        <dsp:cNvPr id="0" name=""/>
        <dsp:cNvSpPr/>
      </dsp:nvSpPr>
      <dsp:spPr>
        <a:xfrm>
          <a:off x="0" y="589117"/>
          <a:ext cx="651360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D8FF58A-5F10-3F4B-AACA-AAC8E85B871E}">
      <dsp:nvSpPr>
        <dsp:cNvPr id="0" name=""/>
        <dsp:cNvSpPr/>
      </dsp:nvSpPr>
      <dsp:spPr>
        <a:xfrm>
          <a:off x="0" y="589117"/>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 Residential Services for Men and Women</a:t>
          </a:r>
        </a:p>
      </dsp:txBody>
      <dsp:txXfrm>
        <a:off x="0" y="589117"/>
        <a:ext cx="6513603" cy="588398"/>
      </dsp:txXfrm>
    </dsp:sp>
    <dsp:sp modelId="{D9CF9D4B-BFE8-B848-B60D-3EC9F6E5F4CF}">
      <dsp:nvSpPr>
        <dsp:cNvPr id="0" name=""/>
        <dsp:cNvSpPr/>
      </dsp:nvSpPr>
      <dsp:spPr>
        <a:xfrm>
          <a:off x="0" y="1177516"/>
          <a:ext cx="651360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EC2FEC5-2472-1643-AA32-D4ACE4154601}">
      <dsp:nvSpPr>
        <dsp:cNvPr id="0" name=""/>
        <dsp:cNvSpPr/>
      </dsp:nvSpPr>
      <dsp:spPr>
        <a:xfrm>
          <a:off x="0" y="1177516"/>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 Recovery Homes for Men and Women</a:t>
          </a:r>
        </a:p>
      </dsp:txBody>
      <dsp:txXfrm>
        <a:off x="0" y="1177516"/>
        <a:ext cx="6513603" cy="588398"/>
      </dsp:txXfrm>
    </dsp:sp>
    <dsp:sp modelId="{8A9AE697-D6BB-8547-BDFF-F105C6D53131}">
      <dsp:nvSpPr>
        <dsp:cNvPr id="0" name=""/>
        <dsp:cNvSpPr/>
      </dsp:nvSpPr>
      <dsp:spPr>
        <a:xfrm>
          <a:off x="0" y="1765915"/>
          <a:ext cx="651360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9F64FF9-9A78-4444-AE1B-A80558C9B799}">
      <dsp:nvSpPr>
        <dsp:cNvPr id="0" name=""/>
        <dsp:cNvSpPr/>
      </dsp:nvSpPr>
      <dsp:spPr>
        <a:xfrm>
          <a:off x="0" y="1765915"/>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 Outpatient Services</a:t>
          </a:r>
        </a:p>
      </dsp:txBody>
      <dsp:txXfrm>
        <a:off x="0" y="1765915"/>
        <a:ext cx="6513603" cy="588398"/>
      </dsp:txXfrm>
    </dsp:sp>
    <dsp:sp modelId="{ED5F5E10-5C31-7149-BF82-463BBAD61DE6}">
      <dsp:nvSpPr>
        <dsp:cNvPr id="0" name=""/>
        <dsp:cNvSpPr/>
      </dsp:nvSpPr>
      <dsp:spPr>
        <a:xfrm>
          <a:off x="0" y="2354314"/>
          <a:ext cx="651360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17FFF94-70CF-DF4B-99AB-7D1BD65367B4}">
      <dsp:nvSpPr>
        <dsp:cNvPr id="0" name=""/>
        <dsp:cNvSpPr/>
      </dsp:nvSpPr>
      <dsp:spPr>
        <a:xfrm>
          <a:off x="0" y="2354314"/>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 Intensive Outpatient</a:t>
          </a:r>
        </a:p>
      </dsp:txBody>
      <dsp:txXfrm>
        <a:off x="0" y="2354314"/>
        <a:ext cx="6513603" cy="588398"/>
      </dsp:txXfrm>
    </dsp:sp>
    <dsp:sp modelId="{E07A8900-6676-514C-9550-195ED0060285}">
      <dsp:nvSpPr>
        <dsp:cNvPr id="0" name=""/>
        <dsp:cNvSpPr/>
      </dsp:nvSpPr>
      <dsp:spPr>
        <a:xfrm>
          <a:off x="0" y="2942712"/>
          <a:ext cx="651360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7815CD9-7C6A-4C4A-9A9A-385B0B5C7A61}">
      <dsp:nvSpPr>
        <dsp:cNvPr id="0" name=""/>
        <dsp:cNvSpPr/>
      </dsp:nvSpPr>
      <dsp:spPr>
        <a:xfrm>
          <a:off x="0" y="2942713"/>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 Assessments</a:t>
          </a:r>
        </a:p>
      </dsp:txBody>
      <dsp:txXfrm>
        <a:off x="0" y="2942713"/>
        <a:ext cx="6513603" cy="588398"/>
      </dsp:txXfrm>
    </dsp:sp>
    <dsp:sp modelId="{E00BCE0F-BF1C-4B47-A044-26826251A7AD}">
      <dsp:nvSpPr>
        <dsp:cNvPr id="0" name=""/>
        <dsp:cNvSpPr/>
      </dsp:nvSpPr>
      <dsp:spPr>
        <a:xfrm>
          <a:off x="0" y="3531111"/>
          <a:ext cx="651360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E5978E7-F0AA-8B4D-A632-5240F877623C}">
      <dsp:nvSpPr>
        <dsp:cNvPr id="0" name=""/>
        <dsp:cNvSpPr/>
      </dsp:nvSpPr>
      <dsp:spPr>
        <a:xfrm>
          <a:off x="0" y="3531111"/>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 The PORCH - Community Resource Center</a:t>
          </a:r>
        </a:p>
      </dsp:txBody>
      <dsp:txXfrm>
        <a:off x="0" y="3531111"/>
        <a:ext cx="6513603" cy="588398"/>
      </dsp:txXfrm>
    </dsp:sp>
    <dsp:sp modelId="{88981638-5DD1-4048-9DBB-AFA47691EB73}">
      <dsp:nvSpPr>
        <dsp:cNvPr id="0" name=""/>
        <dsp:cNvSpPr/>
      </dsp:nvSpPr>
      <dsp:spPr>
        <a:xfrm>
          <a:off x="0" y="4119510"/>
          <a:ext cx="651360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5D62E80-9FD6-2E45-B57A-6F2A4B773187}">
      <dsp:nvSpPr>
        <dsp:cNvPr id="0" name=""/>
        <dsp:cNvSpPr/>
      </dsp:nvSpPr>
      <dsp:spPr>
        <a:xfrm>
          <a:off x="0" y="4119510"/>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 Treatment Groups</a:t>
          </a:r>
        </a:p>
      </dsp:txBody>
      <dsp:txXfrm>
        <a:off x="0" y="4119510"/>
        <a:ext cx="6513603" cy="588398"/>
      </dsp:txXfrm>
    </dsp:sp>
    <dsp:sp modelId="{9C802A88-9161-8B4F-85D0-F3B40F0D0DEC}">
      <dsp:nvSpPr>
        <dsp:cNvPr id="0" name=""/>
        <dsp:cNvSpPr/>
      </dsp:nvSpPr>
      <dsp:spPr>
        <a:xfrm>
          <a:off x="0" y="4707909"/>
          <a:ext cx="651360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6C8689E-44AD-C148-A23A-4063FD419FD7}">
      <dsp:nvSpPr>
        <dsp:cNvPr id="0" name=""/>
        <dsp:cNvSpPr/>
      </dsp:nvSpPr>
      <dsp:spPr>
        <a:xfrm>
          <a:off x="0" y="4707909"/>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 Therapy</a:t>
          </a:r>
        </a:p>
      </dsp:txBody>
      <dsp:txXfrm>
        <a:off x="0" y="4707909"/>
        <a:ext cx="6513603" cy="588398"/>
      </dsp:txXfrm>
    </dsp:sp>
    <dsp:sp modelId="{B31480DC-29EB-AF4D-BD6D-FD1520F49E0A}">
      <dsp:nvSpPr>
        <dsp:cNvPr id="0" name=""/>
        <dsp:cNvSpPr/>
      </dsp:nvSpPr>
      <dsp:spPr>
        <a:xfrm>
          <a:off x="0" y="5296308"/>
          <a:ext cx="651360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B5B61DF-CEF9-1E49-B9FD-B49CF9F3B663}">
      <dsp:nvSpPr>
        <dsp:cNvPr id="0" name=""/>
        <dsp:cNvSpPr/>
      </dsp:nvSpPr>
      <dsp:spPr>
        <a:xfrm>
          <a:off x="0" y="5296308"/>
          <a:ext cx="6513603" cy="588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 Medication-Assisted Treatment</a:t>
          </a:r>
        </a:p>
      </dsp:txBody>
      <dsp:txXfrm>
        <a:off x="0" y="5296308"/>
        <a:ext cx="6513603" cy="5883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245E-50AB-4742-A19A-851AA7FDAA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9EC61E-255E-9040-A4E0-89749698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16C9A6-F986-B247-9DE4-21D91C283B36}"/>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5" name="Footer Placeholder 4">
            <a:extLst>
              <a:ext uri="{FF2B5EF4-FFF2-40B4-BE49-F238E27FC236}">
                <a16:creationId xmlns:a16="http://schemas.microsoft.com/office/drawing/2014/main" id="{33BE9F80-4100-2743-9FB9-937BB9DEA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6D26-B405-1A43-B805-FF237B57AAC3}"/>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31999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7A89-3874-ED42-B859-73098905F7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B084F6-3332-6840-B209-C099A8D107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4E80C-9297-B648-9EFD-BE3BEBBE131B}"/>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5" name="Footer Placeholder 4">
            <a:extLst>
              <a:ext uri="{FF2B5EF4-FFF2-40B4-BE49-F238E27FC236}">
                <a16:creationId xmlns:a16="http://schemas.microsoft.com/office/drawing/2014/main" id="{C6E84E48-24CC-4D49-B9FC-B57CE8B1F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8483-8844-CA4D-ACE7-AC0B45CC80FA}"/>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1760961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0495-4229-EA4F-ABBC-B92D1574B3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A19A21-83D5-4540-9EC2-922F597E1E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DDC00-C39D-E54F-98E3-5707F0413805}"/>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5" name="Footer Placeholder 4">
            <a:extLst>
              <a:ext uri="{FF2B5EF4-FFF2-40B4-BE49-F238E27FC236}">
                <a16:creationId xmlns:a16="http://schemas.microsoft.com/office/drawing/2014/main" id="{FA65C12E-645F-0742-A4B4-381D36A48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A0FE8-C932-8D4D-BF28-0835D7B44B5D}"/>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79480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3CEF-82CB-004E-969D-0B1D8992C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F7B63-BEC4-8040-88D9-F815B17028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F6BD4-599C-0245-855A-3D08182FEA70}"/>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5" name="Footer Placeholder 4">
            <a:extLst>
              <a:ext uri="{FF2B5EF4-FFF2-40B4-BE49-F238E27FC236}">
                <a16:creationId xmlns:a16="http://schemas.microsoft.com/office/drawing/2014/main" id="{12B8ED11-B36C-3D44-98F3-F5C750109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22996-15E6-7F4E-A532-CE7A76A311FE}"/>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212452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F58E-9A1D-3B41-AE55-689CB48B28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7D32D-12E0-284B-A4B4-6882A43673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9B3823-1BF0-9941-95AF-42449A3A988F}"/>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5" name="Footer Placeholder 4">
            <a:extLst>
              <a:ext uri="{FF2B5EF4-FFF2-40B4-BE49-F238E27FC236}">
                <a16:creationId xmlns:a16="http://schemas.microsoft.com/office/drawing/2014/main" id="{34D36A04-8DA2-E84E-8AFB-E94DD7FD4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6EE66-8FA0-9C40-961B-718E9A870F22}"/>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281152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C073-B8B0-B54D-B0A3-4F23819CA4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2A7F2E-2F88-7B4D-9FF6-D55E8F8C436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D16369-0035-5949-BE81-1F5D98278A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C033EF-165D-DA41-88C1-6DD6536362DD}"/>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6" name="Footer Placeholder 5">
            <a:extLst>
              <a:ext uri="{FF2B5EF4-FFF2-40B4-BE49-F238E27FC236}">
                <a16:creationId xmlns:a16="http://schemas.microsoft.com/office/drawing/2014/main" id="{7877EF3F-1E2B-3B41-8A48-58577EBF7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4CDE9-E3D4-9D4F-935B-DEE8233CB32D}"/>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185501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3CDF-7B44-E44E-826D-72750289A1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47E88-95A9-E64F-81A5-94DD686802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44A7430-937E-F445-8CCE-CA99501FD5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6343FF-D837-2F44-8473-587663903E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38F9339-24B5-2447-922E-75F2E1F70C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F2FC69-E8CF-064C-963C-2598BBF5463A}"/>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8" name="Footer Placeholder 7">
            <a:extLst>
              <a:ext uri="{FF2B5EF4-FFF2-40B4-BE49-F238E27FC236}">
                <a16:creationId xmlns:a16="http://schemas.microsoft.com/office/drawing/2014/main" id="{DE01298F-F58A-4748-A484-7032E2F4A7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7F6EEA-4DAC-FB4A-A8CB-9FFBD6D14823}"/>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252473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8EE50-9EF8-F74B-BFBE-82C2D22060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5FF471-82E6-7842-92DA-5D7503EC52DF}"/>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4" name="Footer Placeholder 3">
            <a:extLst>
              <a:ext uri="{FF2B5EF4-FFF2-40B4-BE49-F238E27FC236}">
                <a16:creationId xmlns:a16="http://schemas.microsoft.com/office/drawing/2014/main" id="{8D8FF754-3118-724C-9F93-18AAC67D90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644980-8EE9-2542-865E-9DEA7FEC167F}"/>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388093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F33D7E-A903-3744-A4A4-85314528C50E}"/>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3" name="Footer Placeholder 2">
            <a:extLst>
              <a:ext uri="{FF2B5EF4-FFF2-40B4-BE49-F238E27FC236}">
                <a16:creationId xmlns:a16="http://schemas.microsoft.com/office/drawing/2014/main" id="{014784A8-4B16-2246-AD1C-43E05196C7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D3CF99-7F1F-524E-9C1B-C6D2C3CFA6A0}"/>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268251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8543-A95F-214C-AEDD-A6BB0772D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BB27F7-DED1-6F4B-A372-4AA9EE3DD9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D7BDAA-7781-764B-A895-9311C477F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E2C24E-4209-5E4E-A18D-20EAFA421F7B}"/>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6" name="Footer Placeholder 5">
            <a:extLst>
              <a:ext uri="{FF2B5EF4-FFF2-40B4-BE49-F238E27FC236}">
                <a16:creationId xmlns:a16="http://schemas.microsoft.com/office/drawing/2014/main" id="{8F762282-52BE-3744-BC72-01E9E3424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F80EE-8847-0744-8620-D11776A08E1B}"/>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2209654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55CB-5A4B-394E-AE2C-BD9082F72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EAB587-89E9-1344-AAA3-0B03099AF4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530859-2B3D-3347-A10A-8DB8F5E07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DC9F08-513A-434E-987E-483B40653E89}"/>
              </a:ext>
            </a:extLst>
          </p:cNvPr>
          <p:cNvSpPr>
            <a:spLocks noGrp="1"/>
          </p:cNvSpPr>
          <p:nvPr>
            <p:ph type="dt" sz="half" idx="10"/>
          </p:nvPr>
        </p:nvSpPr>
        <p:spPr/>
        <p:txBody>
          <a:bodyPr/>
          <a:lstStyle/>
          <a:p>
            <a:fld id="{D22CCFEE-4E11-AD42-B82F-59C81592166E}" type="datetimeFigureOut">
              <a:rPr lang="en-US" smtClean="0"/>
              <a:t>3/2/19</a:t>
            </a:fld>
            <a:endParaRPr lang="en-US"/>
          </a:p>
        </p:txBody>
      </p:sp>
      <p:sp>
        <p:nvSpPr>
          <p:cNvPr id="6" name="Footer Placeholder 5">
            <a:extLst>
              <a:ext uri="{FF2B5EF4-FFF2-40B4-BE49-F238E27FC236}">
                <a16:creationId xmlns:a16="http://schemas.microsoft.com/office/drawing/2014/main" id="{65FC2548-594B-1C49-942B-F51EA60A9E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ED1FF0-AC39-184A-8417-36D1E9788E08}"/>
              </a:ext>
            </a:extLst>
          </p:cNvPr>
          <p:cNvSpPr>
            <a:spLocks noGrp="1"/>
          </p:cNvSpPr>
          <p:nvPr>
            <p:ph type="sldNum" sz="quarter" idx="12"/>
          </p:nvPr>
        </p:nvSpPr>
        <p:spPr/>
        <p:txBody>
          <a:bodyPr/>
          <a:lstStyle/>
          <a:p>
            <a:fld id="{965BE318-688A-D74E-9C01-8A8B0F8BD4D8}" type="slidenum">
              <a:rPr lang="en-US" smtClean="0"/>
              <a:t>‹#›</a:t>
            </a:fld>
            <a:endParaRPr lang="en-US"/>
          </a:p>
        </p:txBody>
      </p:sp>
    </p:spTree>
    <p:extLst>
      <p:ext uri="{BB962C8B-B14F-4D97-AF65-F5344CB8AC3E}">
        <p14:creationId xmlns:p14="http://schemas.microsoft.com/office/powerpoint/2010/main" val="386691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2FB62-2CCD-7F48-BF0E-6003538F21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E8F1A4-AD18-AE4A-A335-F719BCCDC0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CC2A1-20ED-D54D-9358-7C26CED55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CCFEE-4E11-AD42-B82F-59C81592166E}" type="datetimeFigureOut">
              <a:rPr lang="en-US" smtClean="0"/>
              <a:t>3/2/19</a:t>
            </a:fld>
            <a:endParaRPr lang="en-US"/>
          </a:p>
        </p:txBody>
      </p:sp>
      <p:sp>
        <p:nvSpPr>
          <p:cNvPr id="5" name="Footer Placeholder 4">
            <a:extLst>
              <a:ext uri="{FF2B5EF4-FFF2-40B4-BE49-F238E27FC236}">
                <a16:creationId xmlns:a16="http://schemas.microsoft.com/office/drawing/2014/main" id="{7ACE88B5-9570-2447-91B4-2A463DB853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30AB6B-2D97-684C-8AA7-C94B447B25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BE318-688A-D74E-9C01-8A8B0F8BD4D8}" type="slidenum">
              <a:rPr lang="en-US" smtClean="0"/>
              <a:t>‹#›</a:t>
            </a:fld>
            <a:endParaRPr lang="en-US"/>
          </a:p>
        </p:txBody>
      </p:sp>
    </p:spTree>
    <p:extLst>
      <p:ext uri="{BB962C8B-B14F-4D97-AF65-F5344CB8AC3E}">
        <p14:creationId xmlns:p14="http://schemas.microsoft.com/office/powerpoint/2010/main" val="14077052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541D5-6786-3146-89DC-08240EB3B15E}"/>
              </a:ext>
            </a:extLst>
          </p:cNvPr>
          <p:cNvPicPr>
            <a:picLocks noChangeAspect="1"/>
          </p:cNvPicPr>
          <p:nvPr/>
        </p:nvPicPr>
        <p:blipFill>
          <a:blip r:embed="rId2"/>
          <a:stretch>
            <a:fillRect/>
          </a:stretch>
        </p:blipFill>
        <p:spPr>
          <a:xfrm>
            <a:off x="960106" y="1058068"/>
            <a:ext cx="10271787" cy="3571082"/>
          </a:xfrm>
          <a:prstGeom prst="rect">
            <a:avLst/>
          </a:prstGeom>
        </p:spPr>
      </p:pic>
      <p:pic>
        <p:nvPicPr>
          <p:cNvPr id="7" name="Picture 6" descr="A picture containing object, clock, indoor&#13;&#10;&#13;&#10;Description automatically generated">
            <a:extLst>
              <a:ext uri="{FF2B5EF4-FFF2-40B4-BE49-F238E27FC236}">
                <a16:creationId xmlns:a16="http://schemas.microsoft.com/office/drawing/2014/main" id="{4B025727-3B3F-AE4F-A7FD-D74A4E6A1174}"/>
              </a:ext>
            </a:extLst>
          </p:cNvPr>
          <p:cNvPicPr>
            <a:picLocks noChangeAspect="1"/>
          </p:cNvPicPr>
          <p:nvPr/>
        </p:nvPicPr>
        <p:blipFill>
          <a:blip r:embed="rId3"/>
          <a:stretch>
            <a:fillRect/>
          </a:stretch>
        </p:blipFill>
        <p:spPr>
          <a:xfrm>
            <a:off x="1230635" y="5314949"/>
            <a:ext cx="10001258" cy="1200151"/>
          </a:xfrm>
          <a:prstGeom prst="rect">
            <a:avLst/>
          </a:prstGeom>
        </p:spPr>
      </p:pic>
    </p:spTree>
    <p:extLst>
      <p:ext uri="{BB962C8B-B14F-4D97-AF65-F5344CB8AC3E}">
        <p14:creationId xmlns:p14="http://schemas.microsoft.com/office/powerpoint/2010/main" val="223317823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FBAF-8B57-F243-B79E-3072881C7543}"/>
              </a:ext>
            </a:extLst>
          </p:cNvPr>
          <p:cNvSpPr>
            <a:spLocks noGrp="1"/>
          </p:cNvSpPr>
          <p:nvPr>
            <p:ph type="title"/>
          </p:nvPr>
        </p:nvSpPr>
        <p:spPr>
          <a:xfrm>
            <a:off x="6392598" y="640263"/>
            <a:ext cx="5221266" cy="1344975"/>
          </a:xfrm>
        </p:spPr>
        <p:txBody>
          <a:bodyPr>
            <a:normAutofit/>
          </a:bodyPr>
          <a:lstStyle/>
          <a:p>
            <a:pPr algn="ctr"/>
            <a:r>
              <a:rPr lang="en-US" sz="4000" b="1">
                <a:latin typeface="Alte Haas Grotesk" panose="02000503000000020004" pitchFamily="2" charset="77"/>
              </a:rPr>
              <a:t>What is Addiction?</a:t>
            </a:r>
          </a:p>
        </p:txBody>
      </p:sp>
      <p:pic>
        <p:nvPicPr>
          <p:cNvPr id="7" name="Picture 6">
            <a:extLst>
              <a:ext uri="{FF2B5EF4-FFF2-40B4-BE49-F238E27FC236}">
                <a16:creationId xmlns:a16="http://schemas.microsoft.com/office/drawing/2014/main" id="{8C62F15A-7666-AC47-8606-F390E752C857}"/>
              </a:ext>
            </a:extLst>
          </p:cNvPr>
          <p:cNvPicPr>
            <a:picLocks noChangeAspect="1"/>
          </p:cNvPicPr>
          <p:nvPr/>
        </p:nvPicPr>
        <p:blipFill>
          <a:blip r:embed="rId2"/>
          <a:stretch>
            <a:fillRect/>
          </a:stretch>
        </p:blipFill>
        <p:spPr>
          <a:xfrm>
            <a:off x="484632" y="652994"/>
            <a:ext cx="5126736" cy="5396563"/>
          </a:xfrm>
          <a:prstGeom prst="rect">
            <a:avLst/>
          </a:prstGeom>
        </p:spPr>
      </p:pic>
      <p:sp>
        <p:nvSpPr>
          <p:cNvPr id="3" name="Content Placeholder 2">
            <a:extLst>
              <a:ext uri="{FF2B5EF4-FFF2-40B4-BE49-F238E27FC236}">
                <a16:creationId xmlns:a16="http://schemas.microsoft.com/office/drawing/2014/main" id="{7343EC70-CFA7-774B-BA06-6FB085440A62}"/>
              </a:ext>
            </a:extLst>
          </p:cNvPr>
          <p:cNvSpPr>
            <a:spLocks noGrp="1"/>
          </p:cNvSpPr>
          <p:nvPr>
            <p:ph idx="1"/>
          </p:nvPr>
        </p:nvSpPr>
        <p:spPr>
          <a:xfrm>
            <a:off x="6391903" y="2121763"/>
            <a:ext cx="5235490" cy="3773010"/>
          </a:xfrm>
        </p:spPr>
        <p:txBody>
          <a:bodyPr>
            <a:normAutofit/>
          </a:bodyPr>
          <a:lstStyle/>
          <a:p>
            <a:pPr marL="0" indent="0">
              <a:buNone/>
            </a:pPr>
            <a:r>
              <a:rPr lang="en-US" sz="1400" dirty="0">
                <a:latin typeface="Alte Haas Grotesk" panose="02000503000000020004" pitchFamily="2" charset="77"/>
              </a:rPr>
              <a:t>Addiction is a primary, chronic disease of brain reward, motivation, memory and related circuitry. Dysfunction in these circuits leads to characteristic biological, psychological, social and spiritual manifestations. This is reflected in an individual pathologically pursuing reward and/or relief by substance use and other behaviors.</a:t>
            </a:r>
          </a:p>
          <a:p>
            <a:pPr marL="0" indent="0">
              <a:buNone/>
            </a:pPr>
            <a:r>
              <a:rPr lang="en-US" sz="1400" dirty="0">
                <a:latin typeface="Alte Haas Grotesk" panose="02000503000000020004" pitchFamily="2" charset="77"/>
              </a:rPr>
              <a:t>Addiction is characterized by inability to consistently abstain, impairment in behavioral control, craving, diminished recognition of significant problems with one’s behaviors and interpersonal relationships, and a dysfunctional emotional response. Like other chronic diseases, addiction often involves cycles of relapse and remission. Without treatment or engagement in recovery activities, addiction is progressive and can result in disability or premature death.</a:t>
            </a:r>
          </a:p>
          <a:p>
            <a:pPr marL="0" indent="0">
              <a:buNone/>
            </a:pPr>
            <a:br>
              <a:rPr lang="en-US" sz="1400" dirty="0"/>
            </a:br>
            <a:endParaRPr lang="en-US" sz="1400" dirty="0"/>
          </a:p>
        </p:txBody>
      </p:sp>
    </p:spTree>
    <p:extLst>
      <p:ext uri="{BB962C8B-B14F-4D97-AF65-F5344CB8AC3E}">
        <p14:creationId xmlns:p14="http://schemas.microsoft.com/office/powerpoint/2010/main" val="55490857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F3613-3B83-F14B-B86B-FE278D3612C5}"/>
              </a:ext>
            </a:extLst>
          </p:cNvPr>
          <p:cNvSpPr>
            <a:spLocks noGrp="1"/>
          </p:cNvSpPr>
          <p:nvPr>
            <p:ph type="title"/>
          </p:nvPr>
        </p:nvSpPr>
        <p:spPr>
          <a:xfrm>
            <a:off x="6109498" y="908344"/>
            <a:ext cx="5244301" cy="1538130"/>
          </a:xfrm>
        </p:spPr>
        <p:txBody>
          <a:bodyPr>
            <a:normAutofit/>
          </a:bodyPr>
          <a:lstStyle/>
          <a:p>
            <a:r>
              <a:rPr lang="en-US" b="1">
                <a:latin typeface="Alte Haas Grotesk" panose="02000503000000020004" pitchFamily="2" charset="77"/>
              </a:rPr>
              <a:t>Who We Are</a:t>
            </a:r>
          </a:p>
        </p:txBody>
      </p:sp>
      <p:sp>
        <p:nvSpPr>
          <p:cNvPr id="26"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17" name="Graphic 16" descr="Team">
            <a:extLst>
              <a:ext uri="{FF2B5EF4-FFF2-40B4-BE49-F238E27FC236}">
                <a16:creationId xmlns:a16="http://schemas.microsoft.com/office/drawing/2014/main" id="{086CC24C-F898-47A7-9DFE-5782A8FEAD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0173" y="1790732"/>
            <a:ext cx="3267942" cy="3267942"/>
          </a:xfrm>
          <a:prstGeom prst="rect">
            <a:avLst/>
          </a:prstGeom>
        </p:spPr>
      </p:pic>
      <p:sp>
        <p:nvSpPr>
          <p:cNvPr id="3" name="Content Placeholder 2">
            <a:extLst>
              <a:ext uri="{FF2B5EF4-FFF2-40B4-BE49-F238E27FC236}">
                <a16:creationId xmlns:a16="http://schemas.microsoft.com/office/drawing/2014/main" id="{AA534A48-5B92-B141-8F25-7E539C19B866}"/>
              </a:ext>
            </a:extLst>
          </p:cNvPr>
          <p:cNvSpPr>
            <a:spLocks noGrp="1"/>
          </p:cNvSpPr>
          <p:nvPr>
            <p:ph idx="1"/>
          </p:nvPr>
        </p:nvSpPr>
        <p:spPr>
          <a:xfrm>
            <a:off x="5911158" y="2706865"/>
            <a:ext cx="5383652" cy="3470097"/>
          </a:xfrm>
        </p:spPr>
        <p:txBody>
          <a:bodyPr>
            <a:normAutofit/>
          </a:bodyPr>
          <a:lstStyle/>
          <a:p>
            <a:pPr marL="0" indent="0">
              <a:buNone/>
            </a:pPr>
            <a:r>
              <a:rPr lang="en-US" sz="1700">
                <a:latin typeface="Alte Haas Grotesk" panose="02000503000000020004" pitchFamily="2" charset="77"/>
              </a:rPr>
              <a:t>We are doctors, therapists, case managers, social workers, chefs and more! From vastly different backgrounds, we came together with something in common: we’ve all been affected by addiction in some way, and we all want to build a healthier community. Each of us is wholeheartedly dedicated to supporting people who are working to overcome addiction and maintain a recovery lifestyle.</a:t>
            </a:r>
          </a:p>
          <a:p>
            <a:pPr marL="0" indent="0">
              <a:buNone/>
            </a:pPr>
            <a:r>
              <a:rPr lang="en-US" sz="1700">
                <a:latin typeface="Alte Haas Grotesk" panose="02000503000000020004" pitchFamily="2" charset="77"/>
              </a:rPr>
              <a:t>Our mission is to promote the overall health, wellness, and recovery of individuals impacted by substance use and behavioral health issues by meeting the treatment needs of our clients and community.</a:t>
            </a:r>
          </a:p>
        </p:txBody>
      </p:sp>
    </p:spTree>
    <p:extLst>
      <p:ext uri="{BB962C8B-B14F-4D97-AF65-F5344CB8AC3E}">
        <p14:creationId xmlns:p14="http://schemas.microsoft.com/office/powerpoint/2010/main" val="53902784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E86F69-7090-5141-8C71-4529E7FBC21F}"/>
              </a:ext>
            </a:extLst>
          </p:cNvPr>
          <p:cNvSpPr>
            <a:spLocks noGrp="1"/>
          </p:cNvSpPr>
          <p:nvPr>
            <p:ph type="title"/>
          </p:nvPr>
        </p:nvSpPr>
        <p:spPr>
          <a:xfrm>
            <a:off x="863029" y="1012004"/>
            <a:ext cx="3416158" cy="4795408"/>
          </a:xfrm>
        </p:spPr>
        <p:txBody>
          <a:bodyPr>
            <a:normAutofit/>
          </a:bodyPr>
          <a:lstStyle/>
          <a:p>
            <a:r>
              <a:rPr lang="en-US" b="1" dirty="0">
                <a:solidFill>
                  <a:srgbClr val="FFFFFF"/>
                </a:solidFill>
                <a:latin typeface="Alte Haas Grotesk" panose="02000503000000020004" pitchFamily="2" charset="77"/>
              </a:rPr>
              <a:t>What We Offer</a:t>
            </a:r>
          </a:p>
        </p:txBody>
      </p:sp>
      <p:graphicFrame>
        <p:nvGraphicFramePr>
          <p:cNvPr id="5" name="Content Placeholder 2">
            <a:extLst>
              <a:ext uri="{FF2B5EF4-FFF2-40B4-BE49-F238E27FC236}">
                <a16:creationId xmlns:a16="http://schemas.microsoft.com/office/drawing/2014/main" id="{8FB95613-A45E-4463-8F54-8DF68767272D}"/>
              </a:ext>
            </a:extLst>
          </p:cNvPr>
          <p:cNvGraphicFramePr>
            <a:graphicFrameLocks noGrp="1"/>
          </p:cNvGraphicFramePr>
          <p:nvPr>
            <p:ph idx="1"/>
            <p:extLst>
              <p:ext uri="{D42A27DB-BD31-4B8C-83A1-F6EECF244321}">
                <p14:modId xmlns:p14="http://schemas.microsoft.com/office/powerpoint/2010/main" val="106892261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8055602"/>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22D8C05A-2E22-5747-A94D-D409DB9FB6E4}"/>
              </a:ext>
            </a:extLst>
          </p:cNvPr>
          <p:cNvPicPr>
            <a:picLocks noChangeAspect="1"/>
          </p:cNvPicPr>
          <p:nvPr/>
        </p:nvPicPr>
        <p:blipFill rotWithShape="1">
          <a:blip r:embed="rId2"/>
          <a:srcRect t="12619" b="31131"/>
          <a:stretch/>
        </p:blipFill>
        <p:spPr>
          <a:xfrm>
            <a:off x="20" y="10"/>
            <a:ext cx="12191980" cy="6857990"/>
          </a:xfrm>
          <a:prstGeom prst="rect">
            <a:avLst/>
          </a:prstGeom>
        </p:spPr>
      </p:pic>
      <p:sp>
        <p:nvSpPr>
          <p:cNvPr id="11"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430E0-F4D0-3C47-AB2F-B9D07C8E3C17}"/>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latin typeface="Alte Haas Grotesk" panose="02000503000000020004" pitchFamily="2" charset="77"/>
              </a:rPr>
              <a:t>Our Facilities</a:t>
            </a:r>
          </a:p>
        </p:txBody>
      </p:sp>
      <p:cxnSp>
        <p:nvCxnSpPr>
          <p:cNvPr id="13"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83455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tanding in front of a building&#13;&#10;&#13;&#10;Description automatically generated">
            <a:extLst>
              <a:ext uri="{FF2B5EF4-FFF2-40B4-BE49-F238E27FC236}">
                <a16:creationId xmlns:a16="http://schemas.microsoft.com/office/drawing/2014/main" id="{4E66C08C-E4C1-0145-A95F-AD0536951CE8}"/>
              </a:ext>
            </a:extLst>
          </p:cNvPr>
          <p:cNvPicPr>
            <a:picLocks noChangeAspect="1"/>
          </p:cNvPicPr>
          <p:nvPr/>
        </p:nvPicPr>
        <p:blipFill rotWithShape="1">
          <a:blip r:embed="rId2"/>
          <a:srcRect t="8510" r="2" b="24617"/>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5" name="Content Placeholder 4" descr="A close up of a logo&#10;&#10;Description automatically generated">
            <a:extLst>
              <a:ext uri="{FF2B5EF4-FFF2-40B4-BE49-F238E27FC236}">
                <a16:creationId xmlns:a16="http://schemas.microsoft.com/office/drawing/2014/main" id="{4BC96765-DDFE-9347-A03B-A677D137C67C}"/>
              </a:ext>
            </a:extLst>
          </p:cNvPr>
          <p:cNvPicPr>
            <a:picLocks noGrp="1" noChangeAspect="1"/>
          </p:cNvPicPr>
          <p:nvPr>
            <p:ph idx="1"/>
          </p:nvPr>
        </p:nvPicPr>
        <p:blipFill rotWithShape="1">
          <a:blip r:embed="rId3">
            <a:extLst/>
          </a:blip>
          <a:srcRect t="32647" r="-2" b="33561"/>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5"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AC9BB91-96DD-E245-8365-70A5783A282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a:solidFill>
                  <a:schemeClr val="bg1"/>
                </a:solidFill>
                <a:latin typeface="Alte Haas Grotesk" panose="02000503000000020004" pitchFamily="2" charset="77"/>
              </a:rPr>
              <a:t>Who We Serve</a:t>
            </a:r>
          </a:p>
        </p:txBody>
      </p:sp>
      <p:sp>
        <p:nvSpPr>
          <p:cNvPr id="6" name="TextBox 5">
            <a:extLst>
              <a:ext uri="{FF2B5EF4-FFF2-40B4-BE49-F238E27FC236}">
                <a16:creationId xmlns:a16="http://schemas.microsoft.com/office/drawing/2014/main" id="{36D2D91F-2E1D-2E4F-B3F9-BEFF10481497}"/>
              </a:ext>
            </a:extLst>
          </p:cNvPr>
          <p:cNvSpPr txBox="1"/>
          <p:nvPr/>
        </p:nvSpPr>
        <p:spPr>
          <a:xfrm>
            <a:off x="838200" y="2015406"/>
            <a:ext cx="5097779" cy="4065986"/>
          </a:xfrm>
          <a:prstGeom prst="rect">
            <a:avLst/>
          </a:prstGeom>
        </p:spPr>
        <p:txBody>
          <a:bodyPr vert="horz" lIns="91440" tIns="45720" rIns="91440" bIns="45720" rtlCol="0" anchor="t">
            <a:normAutofit/>
          </a:bodyPr>
          <a:lstStyle/>
          <a:p>
            <a:pPr>
              <a:lnSpc>
                <a:spcPct val="90000"/>
              </a:lnSpc>
              <a:spcAft>
                <a:spcPts val="600"/>
              </a:spcAft>
              <a:buClr>
                <a:schemeClr val="accent1">
                  <a:lumMod val="75000"/>
                </a:schemeClr>
              </a:buClr>
              <a:buSzPct val="85000"/>
            </a:pPr>
            <a:r>
              <a:rPr lang="en-US" sz="1700" dirty="0">
                <a:latin typeface="Alte Haas Grotesk" panose="02000503000000020004" pitchFamily="2" charset="77"/>
              </a:rPr>
              <a:t>Our clients are our first priority. Evidence-based care means that they're getting the very best of what we offer whenever they come through the door. </a:t>
            </a:r>
          </a:p>
          <a:p>
            <a:pPr>
              <a:lnSpc>
                <a:spcPct val="90000"/>
              </a:lnSpc>
              <a:spcAft>
                <a:spcPts val="600"/>
              </a:spcAft>
              <a:buClr>
                <a:schemeClr val="accent1">
                  <a:lumMod val="75000"/>
                </a:schemeClr>
              </a:buClr>
              <a:buSzPct val="85000"/>
            </a:pPr>
            <a:r>
              <a:rPr lang="en-US" sz="1700" dirty="0">
                <a:latin typeface="Alte Haas Grotesk" panose="02000503000000020004" pitchFamily="2" charset="77"/>
              </a:rPr>
              <a:t>Each year, the clients we serve through our programs and services are the reason we do what we do. Their success equals our success.</a:t>
            </a:r>
          </a:p>
          <a:p>
            <a:pPr indent="-228600">
              <a:lnSpc>
                <a:spcPct val="90000"/>
              </a:lnSpc>
              <a:spcAft>
                <a:spcPts val="600"/>
              </a:spcAft>
              <a:buClr>
                <a:schemeClr val="accent1">
                  <a:lumMod val="75000"/>
                </a:schemeClr>
              </a:buClr>
              <a:buSzPct val="85000"/>
              <a:buFont typeface="Arial" panose="020B0604020202020204" pitchFamily="34" charset="0"/>
              <a:buChar char="•"/>
            </a:pPr>
            <a:endParaRPr lang="en-US" sz="1700" dirty="0">
              <a:latin typeface="Alte Haas Grotesk" panose="02000503000000020004" pitchFamily="2" charset="77"/>
            </a:endParaRPr>
          </a:p>
          <a:p>
            <a:pPr indent="-228600">
              <a:lnSpc>
                <a:spcPct val="90000"/>
              </a:lnSpc>
              <a:spcAft>
                <a:spcPts val="600"/>
              </a:spcAft>
              <a:buClr>
                <a:schemeClr val="accent1">
                  <a:lumMod val="75000"/>
                </a:schemeClr>
              </a:buClr>
              <a:buSzPct val="85000"/>
              <a:buFont typeface="Arial" panose="020B0604020202020204" pitchFamily="34" charset="0"/>
              <a:buChar char="•"/>
            </a:pPr>
            <a:r>
              <a:rPr lang="en-US" sz="1700" dirty="0">
                <a:latin typeface="Alte Haas Grotesk" panose="02000503000000020004" pitchFamily="2" charset="77"/>
              </a:rPr>
              <a:t>Detox: 965</a:t>
            </a:r>
          </a:p>
          <a:p>
            <a:pPr indent="-228600">
              <a:lnSpc>
                <a:spcPct val="90000"/>
              </a:lnSpc>
              <a:spcAft>
                <a:spcPts val="600"/>
              </a:spcAft>
              <a:buClr>
                <a:schemeClr val="accent1">
                  <a:lumMod val="75000"/>
                </a:schemeClr>
              </a:buClr>
              <a:buSzPct val="85000"/>
              <a:buFont typeface="Arial" panose="020B0604020202020204" pitchFamily="34" charset="0"/>
              <a:buChar char="•"/>
            </a:pPr>
            <a:r>
              <a:rPr lang="en-US" sz="1700" dirty="0">
                <a:latin typeface="Alte Haas Grotesk" panose="02000503000000020004" pitchFamily="2" charset="77"/>
              </a:rPr>
              <a:t>Residential: 534</a:t>
            </a:r>
          </a:p>
          <a:p>
            <a:pPr indent="-228600">
              <a:lnSpc>
                <a:spcPct val="90000"/>
              </a:lnSpc>
              <a:spcAft>
                <a:spcPts val="600"/>
              </a:spcAft>
              <a:buClr>
                <a:schemeClr val="accent1">
                  <a:lumMod val="75000"/>
                </a:schemeClr>
              </a:buClr>
              <a:buSzPct val="85000"/>
              <a:buFont typeface="Arial" panose="020B0604020202020204" pitchFamily="34" charset="0"/>
              <a:buChar char="•"/>
            </a:pPr>
            <a:r>
              <a:rPr lang="en-US" sz="1700" dirty="0">
                <a:latin typeface="Alte Haas Grotesk" panose="02000503000000020004" pitchFamily="2" charset="77"/>
              </a:rPr>
              <a:t>Outpatient: 755</a:t>
            </a:r>
          </a:p>
          <a:p>
            <a:pPr indent="-228600">
              <a:lnSpc>
                <a:spcPct val="90000"/>
              </a:lnSpc>
              <a:spcAft>
                <a:spcPts val="600"/>
              </a:spcAft>
              <a:buClr>
                <a:schemeClr val="accent1">
                  <a:lumMod val="75000"/>
                </a:schemeClr>
              </a:buClr>
              <a:buSzPct val="85000"/>
              <a:buFont typeface="Arial" panose="020B0604020202020204" pitchFamily="34" charset="0"/>
              <a:buChar char="•"/>
            </a:pPr>
            <a:r>
              <a:rPr lang="en-US" sz="1700" dirty="0">
                <a:latin typeface="Alte Haas Grotesk" panose="02000503000000020004" pitchFamily="2" charset="77"/>
              </a:rPr>
              <a:t>Recovery Homes: 131</a:t>
            </a:r>
          </a:p>
          <a:p>
            <a:pPr indent="-228600">
              <a:lnSpc>
                <a:spcPct val="90000"/>
              </a:lnSpc>
              <a:spcAft>
                <a:spcPts val="600"/>
              </a:spcAft>
              <a:buClr>
                <a:schemeClr val="accent1">
                  <a:lumMod val="75000"/>
                </a:schemeClr>
              </a:buClr>
              <a:buSzPct val="85000"/>
              <a:buFont typeface="Arial" panose="020B0604020202020204" pitchFamily="34" charset="0"/>
              <a:buChar char="•"/>
            </a:pPr>
            <a:r>
              <a:rPr lang="en-US" sz="1700" dirty="0">
                <a:latin typeface="Alte Haas Grotesk" panose="02000503000000020004" pitchFamily="2" charset="77"/>
              </a:rPr>
              <a:t>Other: 122</a:t>
            </a:r>
          </a:p>
        </p:txBody>
      </p:sp>
    </p:spTree>
    <p:extLst>
      <p:ext uri="{BB962C8B-B14F-4D97-AF65-F5344CB8AC3E}">
        <p14:creationId xmlns:p14="http://schemas.microsoft.com/office/powerpoint/2010/main" val="3877997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0BCC-B12A-C449-8EBC-B1E680557C71}"/>
              </a:ext>
            </a:extLst>
          </p:cNvPr>
          <p:cNvSpPr>
            <a:spLocks noGrp="1"/>
          </p:cNvSpPr>
          <p:nvPr>
            <p:ph type="title"/>
          </p:nvPr>
        </p:nvSpPr>
        <p:spPr>
          <a:xfrm>
            <a:off x="655320" y="365125"/>
            <a:ext cx="5120114" cy="1692794"/>
          </a:xfrm>
        </p:spPr>
        <p:txBody>
          <a:bodyPr>
            <a:normAutofit/>
          </a:bodyPr>
          <a:lstStyle/>
          <a:p>
            <a:r>
              <a:rPr lang="en-US" b="1" dirty="0">
                <a:latin typeface="Alte Haas Grotesk" panose="02000503000000020004" pitchFamily="2" charset="77"/>
              </a:rPr>
              <a:t>Recovery is Real</a:t>
            </a:r>
            <a:br>
              <a:rPr lang="en-US" b="1" dirty="0">
                <a:latin typeface="Alte Haas Grotesk" panose="02000503000000020004" pitchFamily="2" charset="77"/>
              </a:rPr>
            </a:br>
            <a:r>
              <a:rPr lang="en-US" b="1" dirty="0">
                <a:latin typeface="Alte Haas Grotesk" panose="02000503000000020004" pitchFamily="2" charset="77"/>
              </a:rPr>
              <a:t>Meet Kristin Frank</a:t>
            </a:r>
          </a:p>
        </p:txBody>
      </p:sp>
      <p:sp>
        <p:nvSpPr>
          <p:cNvPr id="3" name="Content Placeholder 2">
            <a:extLst>
              <a:ext uri="{FF2B5EF4-FFF2-40B4-BE49-F238E27FC236}">
                <a16:creationId xmlns:a16="http://schemas.microsoft.com/office/drawing/2014/main" id="{C763A547-38C4-844B-84F2-FFDFB2C8AF7D}"/>
              </a:ext>
            </a:extLst>
          </p:cNvPr>
          <p:cNvSpPr>
            <a:spLocks noGrp="1"/>
          </p:cNvSpPr>
          <p:nvPr>
            <p:ph idx="1"/>
          </p:nvPr>
        </p:nvSpPr>
        <p:spPr>
          <a:xfrm>
            <a:off x="655321" y="2575034"/>
            <a:ext cx="5120113" cy="3462228"/>
          </a:xfrm>
        </p:spPr>
        <p:txBody>
          <a:bodyPr>
            <a:normAutofit lnSpcReduction="10000"/>
          </a:bodyPr>
          <a:lstStyle/>
          <a:p>
            <a:pPr marL="0" indent="0">
              <a:buNone/>
            </a:pPr>
            <a:r>
              <a:rPr lang="en-US" sz="1000" dirty="0">
                <a:latin typeface="Alte Haas Grotesk" panose="02000503000000020004" pitchFamily="2" charset="77"/>
              </a:rPr>
              <a:t>One year ago, Kristin was nearing one year addiction free. She’d found hope through ATS and had begun to transform every aspect of her life - free from the chains of her past. She was starting to experience a life free from shame and full of possibilities. But what was next?</a:t>
            </a:r>
          </a:p>
          <a:p>
            <a:pPr marL="0" indent="0">
              <a:buNone/>
            </a:pPr>
            <a:r>
              <a:rPr lang="en-US" sz="1000" dirty="0">
                <a:latin typeface="Alte Haas Grotesk" panose="02000503000000020004" pitchFamily="2" charset="77"/>
              </a:rPr>
              <a:t>Like many in recovery, the past behaviors and toxic environment were left behind, but the reality of creating a new, healthy, and supportive lifestyle proved challenging. Kristin knew she needed to surround herself with positive, whole-self nurturing people. Taking my cue from a few of the recommendations from staff at ATS, she explored Yoga, meditation, and started a regular exercise routine. She loved the effect of these classes so much that she got her RYT in Yin Yoga and started leading guided meditation meetings.</a:t>
            </a:r>
          </a:p>
          <a:p>
            <a:pPr marL="0" indent="0">
              <a:buNone/>
            </a:pPr>
            <a:r>
              <a:rPr lang="en-US" sz="1000" dirty="0">
                <a:latin typeface="Alte Haas Grotesk" panose="02000503000000020004" pitchFamily="2" charset="77"/>
              </a:rPr>
              <a:t>She joined a few recovery groups to find like minded, encouraging people and in the process formed deep and meaningful friendships. She wrote the story of her past in poems and songs and (with extreme vulnerability) published a poetry book about my trauma, addiction, and recovery. And when Kristin was overwhelmed or felt she couldn't do it anymore, she knew she could reach for support from those at ATS who reminded her that not only COULD she do it, but was ALREADY doing it! In fact, the ever present, whole self-support and care received from day one was so profoundly life changing, that Kristin decided to work for the organization that helped save and transform her life.</a:t>
            </a:r>
          </a:p>
          <a:p>
            <a:pPr marL="0" indent="0">
              <a:buNone/>
            </a:pPr>
            <a:r>
              <a:rPr lang="en-US" sz="1000" dirty="0">
                <a:latin typeface="Alte Haas Grotesk" panose="02000503000000020004" pitchFamily="2" charset="77"/>
              </a:rPr>
              <a:t>Today, she's not only a person in recovery, she's a proud employee of Addiction Treatment Services. Hope keeps happening here. Every day.</a:t>
            </a:r>
          </a:p>
          <a:p>
            <a:pPr marL="0" indent="0">
              <a:buNone/>
            </a:pPr>
            <a:endParaRPr lang="en-US" sz="1000" dirty="0"/>
          </a:p>
        </p:txBody>
      </p:sp>
      <p:pic>
        <p:nvPicPr>
          <p:cNvPr id="5" name="Picture 4">
            <a:extLst>
              <a:ext uri="{FF2B5EF4-FFF2-40B4-BE49-F238E27FC236}">
                <a16:creationId xmlns:a16="http://schemas.microsoft.com/office/drawing/2014/main" id="{9DABF3D6-69CB-B145-A2E6-5FB4FA7E6EE1}"/>
              </a:ext>
            </a:extLst>
          </p:cNvPr>
          <p:cNvPicPr>
            <a:picLocks noChangeAspect="1"/>
          </p:cNvPicPr>
          <p:nvPr/>
        </p:nvPicPr>
        <p:blipFill rotWithShape="1">
          <a:blip r:embed="rId2"/>
          <a:srcRect r="2" b="1309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132721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E7D64C-C117-1C43-BAD9-1D0D6D1C696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b="1" kern="1200" dirty="0">
                <a:solidFill>
                  <a:srgbClr val="FFFFFF"/>
                </a:solidFill>
                <a:latin typeface="Alte Haas Grotesk" panose="02000503000000020004" pitchFamily="2" charset="77"/>
              </a:rPr>
              <a:t>Questions?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BFA581AC-8F0E-8C45-8E49-36D958996F1C}"/>
              </a:ext>
            </a:extLst>
          </p:cNvPr>
          <p:cNvPicPr>
            <a:picLocks noGrp="1" noChangeAspect="1"/>
          </p:cNvPicPr>
          <p:nvPr>
            <p:ph idx="1"/>
          </p:nvPr>
        </p:nvPicPr>
        <p:blipFill>
          <a:blip r:embed="rId2"/>
          <a:stretch>
            <a:fillRect/>
          </a:stretch>
        </p:blipFill>
        <p:spPr>
          <a:xfrm>
            <a:off x="808401" y="2509911"/>
            <a:ext cx="10520098" cy="3997637"/>
          </a:xfrm>
          <a:prstGeom prst="rect">
            <a:avLst/>
          </a:prstGeom>
        </p:spPr>
      </p:pic>
    </p:spTree>
    <p:extLst>
      <p:ext uri="{BB962C8B-B14F-4D97-AF65-F5344CB8AC3E}">
        <p14:creationId xmlns:p14="http://schemas.microsoft.com/office/powerpoint/2010/main" val="134430184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4220" y="936654"/>
            <a:ext cx="3801042" cy="923330"/>
          </a:xfrm>
          <a:prstGeom prst="rect">
            <a:avLst/>
          </a:prstGeom>
          <a:noFill/>
        </p:spPr>
        <p:txBody>
          <a:bodyPr wrap="none" lIns="91440" tIns="45720" rIns="91440" bIns="45720">
            <a:spAutoFit/>
          </a:bodyPr>
          <a:lstStyle/>
          <a:p>
            <a:pPr algn="ct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te Haas Grotesk" panose="02000503000000020004" pitchFamily="2" charset="77"/>
              </a:rPr>
              <a:t>Thank you</a:t>
            </a: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te Haas Grotesk" panose="02000503000000020004" pitchFamily="2" charset="77"/>
              </a:rPr>
              <a:t>!</a:t>
            </a:r>
            <a:endPar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te Haas Grotesk" panose="02000503000000020004" pitchFamily="2" charset="77"/>
            </a:endParaRPr>
          </a:p>
        </p:txBody>
      </p:sp>
      <p:sp>
        <p:nvSpPr>
          <p:cNvPr id="5" name="TextBox 4"/>
          <p:cNvSpPr txBox="1"/>
          <p:nvPr/>
        </p:nvSpPr>
        <p:spPr>
          <a:xfrm>
            <a:off x="1585682" y="2029794"/>
            <a:ext cx="1741182" cy="461665"/>
          </a:xfrm>
          <a:prstGeom prst="rect">
            <a:avLst/>
          </a:prstGeom>
          <a:noFill/>
        </p:spPr>
        <p:txBody>
          <a:bodyPr wrap="none" rtlCol="0">
            <a:spAutoFit/>
          </a:bodyPr>
          <a:lstStyle/>
          <a:p>
            <a:r>
              <a:rPr lang="en-US" sz="2400" dirty="0">
                <a:latin typeface="Corbel" charset="0"/>
                <a:ea typeface="Corbel" charset="0"/>
                <a:cs typeface="Corbel" charset="0"/>
              </a:rPr>
              <a:t>Contact Me: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548" r="28520"/>
          <a:stretch/>
        </p:blipFill>
        <p:spPr>
          <a:xfrm>
            <a:off x="1316916" y="2661270"/>
            <a:ext cx="2221066" cy="2907192"/>
          </a:xfrm>
          <a:prstGeom prst="rect">
            <a:avLst/>
          </a:prstGeom>
        </p:spPr>
      </p:pic>
      <p:sp>
        <p:nvSpPr>
          <p:cNvPr id="7" name="TextBox 6"/>
          <p:cNvSpPr txBox="1"/>
          <p:nvPr/>
        </p:nvSpPr>
        <p:spPr>
          <a:xfrm>
            <a:off x="3789903" y="2958021"/>
            <a:ext cx="5003549" cy="1754326"/>
          </a:xfrm>
          <a:prstGeom prst="rect">
            <a:avLst/>
          </a:prstGeom>
          <a:noFill/>
        </p:spPr>
        <p:txBody>
          <a:bodyPr wrap="none" rtlCol="0">
            <a:spAutoFit/>
          </a:bodyPr>
          <a:lstStyle/>
          <a:p>
            <a:r>
              <a:rPr lang="en-US" dirty="0">
                <a:latin typeface="Corbel" charset="0"/>
                <a:ea typeface="Corbel" charset="0"/>
                <a:cs typeface="Corbel" charset="0"/>
              </a:rPr>
              <a:t>Kate Kerr, Director of Communications &amp; Outreach</a:t>
            </a:r>
          </a:p>
          <a:p>
            <a:r>
              <a:rPr lang="en-US" dirty="0">
                <a:latin typeface="Corbel" charset="0"/>
                <a:ea typeface="Corbel" charset="0"/>
                <a:cs typeface="Corbel" charset="0"/>
              </a:rPr>
              <a:t>Addiction Treatment Services</a:t>
            </a:r>
          </a:p>
          <a:p>
            <a:r>
              <a:rPr lang="en-US" dirty="0">
                <a:latin typeface="Corbel" charset="0"/>
                <a:ea typeface="Corbel" charset="0"/>
                <a:cs typeface="Corbel" charset="0"/>
              </a:rPr>
              <a:t>1010 S. Garfield Ave., Traverse City, MI 49686</a:t>
            </a:r>
          </a:p>
          <a:p>
            <a:r>
              <a:rPr lang="en-US" dirty="0" err="1">
                <a:latin typeface="Corbel" charset="0"/>
                <a:ea typeface="Corbel" charset="0"/>
                <a:cs typeface="Corbel" charset="0"/>
              </a:rPr>
              <a:t>katek@addictiontreatmentservices.org</a:t>
            </a:r>
            <a:endParaRPr lang="en-US" dirty="0">
              <a:latin typeface="Corbel" charset="0"/>
              <a:ea typeface="Corbel" charset="0"/>
              <a:cs typeface="Corbel" charset="0"/>
            </a:endParaRPr>
          </a:p>
          <a:p>
            <a:r>
              <a:rPr lang="en-US" dirty="0">
                <a:latin typeface="Corbel" charset="0"/>
                <a:ea typeface="Corbel" charset="0"/>
                <a:cs typeface="Corbel" charset="0"/>
              </a:rPr>
              <a:t>Phone: 231.346.5218 x 204 Mobile: 517.488.8940</a:t>
            </a:r>
          </a:p>
          <a:p>
            <a:r>
              <a:rPr lang="en-US" dirty="0" err="1">
                <a:latin typeface="Corbel" charset="0"/>
                <a:ea typeface="Corbel" charset="0"/>
                <a:cs typeface="Corbel" charset="0"/>
              </a:rPr>
              <a:t>www.addictiontreatmentservices.org</a:t>
            </a:r>
            <a:endParaRPr lang="en-US" dirty="0">
              <a:latin typeface="Corbel" charset="0"/>
              <a:ea typeface="Corbel" charset="0"/>
              <a:cs typeface="Corbel" charset="0"/>
            </a:endParaRPr>
          </a:p>
        </p:txBody>
      </p:sp>
    </p:spTree>
    <p:extLst>
      <p:ext uri="{BB962C8B-B14F-4D97-AF65-F5344CB8AC3E}">
        <p14:creationId xmlns:p14="http://schemas.microsoft.com/office/powerpoint/2010/main" val="214405639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718</Words>
  <Application>Microsoft Macintosh PowerPoint</Application>
  <PresentationFormat>Widescreen</PresentationFormat>
  <Paragraphs>42</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Alte Haas Grotesk</vt:lpstr>
      <vt:lpstr>Arial</vt:lpstr>
      <vt:lpstr>Calibri</vt:lpstr>
      <vt:lpstr>Calibri Light</vt:lpstr>
      <vt:lpstr>Corbel</vt:lpstr>
      <vt:lpstr>Office Theme</vt:lpstr>
      <vt:lpstr>PowerPoint Presentation</vt:lpstr>
      <vt:lpstr>What is Addiction?</vt:lpstr>
      <vt:lpstr>Who We Are</vt:lpstr>
      <vt:lpstr>What We Offer</vt:lpstr>
      <vt:lpstr>Our Facilities</vt:lpstr>
      <vt:lpstr>Who We Serve</vt:lpstr>
      <vt:lpstr>Recovery is Real Meet Kristin Frank</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Kerr</dc:creator>
  <cp:lastModifiedBy>Kate Kerr</cp:lastModifiedBy>
  <cp:revision>2</cp:revision>
  <dcterms:created xsi:type="dcterms:W3CDTF">2019-03-02T17:40:34Z</dcterms:created>
  <dcterms:modified xsi:type="dcterms:W3CDTF">2019-03-02T17:43:07Z</dcterms:modified>
</cp:coreProperties>
</file>