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8" r:id="rId6"/>
    <p:sldId id="260" r:id="rId7"/>
    <p:sldId id="263" r:id="rId8"/>
    <p:sldId id="266" r:id="rId9"/>
    <p:sldId id="261" r:id="rId10"/>
    <p:sldId id="264" r:id="rId11"/>
    <p:sldId id="265" r:id="rId12"/>
    <p:sldId id="262" r:id="rId13"/>
    <p:sldId id="267" r:id="rId14"/>
    <p:sldId id="270" r:id="rId15"/>
    <p:sldId id="271" r:id="rId16"/>
    <p:sldId id="272" r:id="rId17"/>
    <p:sldId id="269" r:id="rId18"/>
    <p:sldId id="278" r:id="rId19"/>
    <p:sldId id="279"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7"/>
    <p:restoredTop sz="94581"/>
  </p:normalViewPr>
  <p:slideViewPr>
    <p:cSldViewPr snapToGrid="0" snapToObjects="1">
      <p:cViewPr varScale="1">
        <p:scale>
          <a:sx n="116" d="100"/>
          <a:sy n="116" d="100"/>
        </p:scale>
        <p:origin x="216"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D41E34-90C0-4558-96B0-45AD1093B14F}" type="doc">
      <dgm:prSet loTypeId="urn:microsoft.com/office/officeart/2016/7/layout/BasicLinearProcessNumbered" loCatId="process" qsTypeId="urn:microsoft.com/office/officeart/2005/8/quickstyle/simple2" qsCatId="simple" csTypeId="urn:microsoft.com/office/officeart/2005/8/colors/colorful1" csCatId="colorful"/>
      <dgm:spPr/>
      <dgm:t>
        <a:bodyPr/>
        <a:lstStyle/>
        <a:p>
          <a:endParaRPr lang="en-US"/>
        </a:p>
      </dgm:t>
    </dgm:pt>
    <dgm:pt modelId="{44323B12-AC33-442D-9475-122783B69BE4}">
      <dgm:prSet/>
      <dgm:spPr/>
      <dgm:t>
        <a:bodyPr/>
        <a:lstStyle/>
        <a:p>
          <a:r>
            <a:rPr lang="en-US" dirty="0">
              <a:latin typeface="Alte Haas Grotesk" panose="02000503000000020004" pitchFamily="2" charset="77"/>
            </a:rPr>
            <a:t>Opioids – Prescription Pain Relievers, Heroin, and more</a:t>
          </a:r>
        </a:p>
      </dgm:t>
    </dgm:pt>
    <dgm:pt modelId="{BDFB982B-45E1-4DC9-922F-EEBE6DC6C4CF}" type="parTrans" cxnId="{63FDA565-9393-4A25-B064-081FCD496938}">
      <dgm:prSet/>
      <dgm:spPr/>
      <dgm:t>
        <a:bodyPr/>
        <a:lstStyle/>
        <a:p>
          <a:endParaRPr lang="en-US"/>
        </a:p>
      </dgm:t>
    </dgm:pt>
    <dgm:pt modelId="{87B5A7F1-41F2-4ED8-A71C-ED8964810C91}" type="sibTrans" cxnId="{63FDA565-9393-4A25-B064-081FCD496938}">
      <dgm:prSet phldrT="1" phldr="0"/>
      <dgm:spPr/>
      <dgm:t>
        <a:bodyPr/>
        <a:lstStyle/>
        <a:p>
          <a:r>
            <a:rPr lang="en-US"/>
            <a:t>1</a:t>
          </a:r>
        </a:p>
      </dgm:t>
    </dgm:pt>
    <dgm:pt modelId="{59DD87F0-D4A6-406E-826C-AE01B765C9C7}">
      <dgm:prSet/>
      <dgm:spPr/>
      <dgm:t>
        <a:bodyPr/>
        <a:lstStyle/>
        <a:p>
          <a:r>
            <a:rPr lang="en-US" dirty="0">
              <a:latin typeface="Alte Haas Grotesk" panose="02000503000000020004" pitchFamily="2" charset="77"/>
            </a:rPr>
            <a:t>Alcohol – Beer, liquor, wine</a:t>
          </a:r>
        </a:p>
      </dgm:t>
    </dgm:pt>
    <dgm:pt modelId="{19E63E24-70E7-40DB-BAB2-6D8446D76C85}" type="parTrans" cxnId="{A183A7F4-5C14-49AA-98C2-CC50750D5958}">
      <dgm:prSet/>
      <dgm:spPr/>
      <dgm:t>
        <a:bodyPr/>
        <a:lstStyle/>
        <a:p>
          <a:endParaRPr lang="en-US"/>
        </a:p>
      </dgm:t>
    </dgm:pt>
    <dgm:pt modelId="{BD724F60-322B-4AFC-9019-1E0B3C2B3483}" type="sibTrans" cxnId="{A183A7F4-5C14-49AA-98C2-CC50750D5958}">
      <dgm:prSet phldrT="2" phldr="0"/>
      <dgm:spPr/>
      <dgm:t>
        <a:bodyPr/>
        <a:lstStyle/>
        <a:p>
          <a:r>
            <a:rPr lang="en-US"/>
            <a:t>2</a:t>
          </a:r>
        </a:p>
      </dgm:t>
    </dgm:pt>
    <dgm:pt modelId="{C01C81EA-72AC-4BE8-ACFB-2B9CDAB7B392}">
      <dgm:prSet/>
      <dgm:spPr/>
      <dgm:t>
        <a:bodyPr/>
        <a:lstStyle/>
        <a:p>
          <a:r>
            <a:rPr lang="en-US" dirty="0">
              <a:latin typeface="Alte Haas Grotesk" panose="02000503000000020004" pitchFamily="2" charset="77"/>
            </a:rPr>
            <a:t>Marijuana - Joints, Vaporizers, Edibles, and others</a:t>
          </a:r>
        </a:p>
      </dgm:t>
    </dgm:pt>
    <dgm:pt modelId="{A0F9B312-F5B1-4924-B1F3-A147BB21F2D3}" type="parTrans" cxnId="{C0FA0B77-89A8-4675-BE66-C61E66A55BEE}">
      <dgm:prSet/>
      <dgm:spPr/>
      <dgm:t>
        <a:bodyPr/>
        <a:lstStyle/>
        <a:p>
          <a:endParaRPr lang="en-US"/>
        </a:p>
      </dgm:t>
    </dgm:pt>
    <dgm:pt modelId="{EEBFD1B4-5172-4931-AFD4-EA9A27D50EA0}" type="sibTrans" cxnId="{C0FA0B77-89A8-4675-BE66-C61E66A55BEE}">
      <dgm:prSet phldrT="3" phldr="0"/>
      <dgm:spPr/>
      <dgm:t>
        <a:bodyPr/>
        <a:lstStyle/>
        <a:p>
          <a:r>
            <a:rPr lang="en-US"/>
            <a:t>3</a:t>
          </a:r>
        </a:p>
      </dgm:t>
    </dgm:pt>
    <dgm:pt modelId="{05A28463-4978-AE40-83AA-1E20763C282B}" type="pres">
      <dgm:prSet presAssocID="{9FD41E34-90C0-4558-96B0-45AD1093B14F}" presName="Name0" presStyleCnt="0">
        <dgm:presLayoutVars>
          <dgm:animLvl val="lvl"/>
          <dgm:resizeHandles val="exact"/>
        </dgm:presLayoutVars>
      </dgm:prSet>
      <dgm:spPr/>
    </dgm:pt>
    <dgm:pt modelId="{2CD8EC81-6061-1147-BF79-5DEC4B54A9AB}" type="pres">
      <dgm:prSet presAssocID="{44323B12-AC33-442D-9475-122783B69BE4}" presName="compositeNode" presStyleCnt="0">
        <dgm:presLayoutVars>
          <dgm:bulletEnabled val="1"/>
        </dgm:presLayoutVars>
      </dgm:prSet>
      <dgm:spPr/>
    </dgm:pt>
    <dgm:pt modelId="{AB2227C9-CD46-C24A-A8B1-E2D797E32028}" type="pres">
      <dgm:prSet presAssocID="{44323B12-AC33-442D-9475-122783B69BE4}" presName="bgRect" presStyleLbl="bgAccFollowNode1" presStyleIdx="0" presStyleCnt="3"/>
      <dgm:spPr/>
    </dgm:pt>
    <dgm:pt modelId="{A40DBE1B-DA2E-2B4C-A622-CBE90B4D4BE6}" type="pres">
      <dgm:prSet presAssocID="{87B5A7F1-41F2-4ED8-A71C-ED8964810C91}" presName="sibTransNodeCircle" presStyleLbl="alignNode1" presStyleIdx="0" presStyleCnt="6">
        <dgm:presLayoutVars>
          <dgm:chMax val="0"/>
          <dgm:bulletEnabled/>
        </dgm:presLayoutVars>
      </dgm:prSet>
      <dgm:spPr/>
    </dgm:pt>
    <dgm:pt modelId="{15E61D40-B6A0-1545-997F-764A6BD2CD3B}" type="pres">
      <dgm:prSet presAssocID="{44323B12-AC33-442D-9475-122783B69BE4}" presName="bottomLine" presStyleLbl="alignNode1" presStyleIdx="1" presStyleCnt="6">
        <dgm:presLayoutVars/>
      </dgm:prSet>
      <dgm:spPr/>
    </dgm:pt>
    <dgm:pt modelId="{09E61C18-FFC5-794E-B8F2-2E181B4D1E5C}" type="pres">
      <dgm:prSet presAssocID="{44323B12-AC33-442D-9475-122783B69BE4}" presName="nodeText" presStyleLbl="bgAccFollowNode1" presStyleIdx="0" presStyleCnt="3">
        <dgm:presLayoutVars>
          <dgm:bulletEnabled val="1"/>
        </dgm:presLayoutVars>
      </dgm:prSet>
      <dgm:spPr/>
    </dgm:pt>
    <dgm:pt modelId="{7CCA9B1A-F12C-B547-87C9-0D6B24AD5D8A}" type="pres">
      <dgm:prSet presAssocID="{87B5A7F1-41F2-4ED8-A71C-ED8964810C91}" presName="sibTrans" presStyleCnt="0"/>
      <dgm:spPr/>
    </dgm:pt>
    <dgm:pt modelId="{F5C5C6F5-A32D-4E4A-B739-190730BB1154}" type="pres">
      <dgm:prSet presAssocID="{59DD87F0-D4A6-406E-826C-AE01B765C9C7}" presName="compositeNode" presStyleCnt="0">
        <dgm:presLayoutVars>
          <dgm:bulletEnabled val="1"/>
        </dgm:presLayoutVars>
      </dgm:prSet>
      <dgm:spPr/>
    </dgm:pt>
    <dgm:pt modelId="{C58DA8B1-3CA5-C043-8179-1CA50256D11A}" type="pres">
      <dgm:prSet presAssocID="{59DD87F0-D4A6-406E-826C-AE01B765C9C7}" presName="bgRect" presStyleLbl="bgAccFollowNode1" presStyleIdx="1" presStyleCnt="3"/>
      <dgm:spPr/>
    </dgm:pt>
    <dgm:pt modelId="{4C7B2A04-10AE-6C42-AB25-106A41BD3CB7}" type="pres">
      <dgm:prSet presAssocID="{BD724F60-322B-4AFC-9019-1E0B3C2B3483}" presName="sibTransNodeCircle" presStyleLbl="alignNode1" presStyleIdx="2" presStyleCnt="6">
        <dgm:presLayoutVars>
          <dgm:chMax val="0"/>
          <dgm:bulletEnabled/>
        </dgm:presLayoutVars>
      </dgm:prSet>
      <dgm:spPr/>
    </dgm:pt>
    <dgm:pt modelId="{44D34E0C-AB7D-2349-A44F-92B8DBE7774C}" type="pres">
      <dgm:prSet presAssocID="{59DD87F0-D4A6-406E-826C-AE01B765C9C7}" presName="bottomLine" presStyleLbl="alignNode1" presStyleIdx="3" presStyleCnt="6">
        <dgm:presLayoutVars/>
      </dgm:prSet>
      <dgm:spPr/>
    </dgm:pt>
    <dgm:pt modelId="{3BE7574A-D902-C94C-A3D0-501B02CFD25B}" type="pres">
      <dgm:prSet presAssocID="{59DD87F0-D4A6-406E-826C-AE01B765C9C7}" presName="nodeText" presStyleLbl="bgAccFollowNode1" presStyleIdx="1" presStyleCnt="3">
        <dgm:presLayoutVars>
          <dgm:bulletEnabled val="1"/>
        </dgm:presLayoutVars>
      </dgm:prSet>
      <dgm:spPr/>
    </dgm:pt>
    <dgm:pt modelId="{8BD963CE-E257-EF4C-894F-57DC869D6A33}" type="pres">
      <dgm:prSet presAssocID="{BD724F60-322B-4AFC-9019-1E0B3C2B3483}" presName="sibTrans" presStyleCnt="0"/>
      <dgm:spPr/>
    </dgm:pt>
    <dgm:pt modelId="{87E2DDE6-F3CC-E64E-A81C-9FC65115E767}" type="pres">
      <dgm:prSet presAssocID="{C01C81EA-72AC-4BE8-ACFB-2B9CDAB7B392}" presName="compositeNode" presStyleCnt="0">
        <dgm:presLayoutVars>
          <dgm:bulletEnabled val="1"/>
        </dgm:presLayoutVars>
      </dgm:prSet>
      <dgm:spPr/>
    </dgm:pt>
    <dgm:pt modelId="{4CDE8FDB-0D09-9245-AE25-8C6B7315DACD}" type="pres">
      <dgm:prSet presAssocID="{C01C81EA-72AC-4BE8-ACFB-2B9CDAB7B392}" presName="bgRect" presStyleLbl="bgAccFollowNode1" presStyleIdx="2" presStyleCnt="3"/>
      <dgm:spPr/>
    </dgm:pt>
    <dgm:pt modelId="{B5CE278F-1CBB-F541-B10B-E70272412115}" type="pres">
      <dgm:prSet presAssocID="{EEBFD1B4-5172-4931-AFD4-EA9A27D50EA0}" presName="sibTransNodeCircle" presStyleLbl="alignNode1" presStyleIdx="4" presStyleCnt="6">
        <dgm:presLayoutVars>
          <dgm:chMax val="0"/>
          <dgm:bulletEnabled/>
        </dgm:presLayoutVars>
      </dgm:prSet>
      <dgm:spPr/>
    </dgm:pt>
    <dgm:pt modelId="{A190A656-E7B9-3543-9886-40D521A74464}" type="pres">
      <dgm:prSet presAssocID="{C01C81EA-72AC-4BE8-ACFB-2B9CDAB7B392}" presName="bottomLine" presStyleLbl="alignNode1" presStyleIdx="5" presStyleCnt="6">
        <dgm:presLayoutVars/>
      </dgm:prSet>
      <dgm:spPr/>
    </dgm:pt>
    <dgm:pt modelId="{B05CBEBC-0794-A349-BBE3-AAD0C318E6BC}" type="pres">
      <dgm:prSet presAssocID="{C01C81EA-72AC-4BE8-ACFB-2B9CDAB7B392}" presName="nodeText" presStyleLbl="bgAccFollowNode1" presStyleIdx="2" presStyleCnt="3">
        <dgm:presLayoutVars>
          <dgm:bulletEnabled val="1"/>
        </dgm:presLayoutVars>
      </dgm:prSet>
      <dgm:spPr/>
    </dgm:pt>
  </dgm:ptLst>
  <dgm:cxnLst>
    <dgm:cxn modelId="{509EC633-B8D1-2244-9E8A-F88DA4A2E163}" type="presOf" srcId="{9FD41E34-90C0-4558-96B0-45AD1093B14F}" destId="{05A28463-4978-AE40-83AA-1E20763C282B}" srcOrd="0" destOrd="0" presId="urn:microsoft.com/office/officeart/2016/7/layout/BasicLinearProcessNumbered"/>
    <dgm:cxn modelId="{3DC8F336-CA20-4C43-BA80-11BA2BBD7511}" type="presOf" srcId="{87B5A7F1-41F2-4ED8-A71C-ED8964810C91}" destId="{A40DBE1B-DA2E-2B4C-A622-CBE90B4D4BE6}" srcOrd="0" destOrd="0" presId="urn:microsoft.com/office/officeart/2016/7/layout/BasicLinearProcessNumbered"/>
    <dgm:cxn modelId="{47A9EE5A-54EA-324C-AE5E-9D201E3C0FDC}" type="presOf" srcId="{EEBFD1B4-5172-4931-AFD4-EA9A27D50EA0}" destId="{B5CE278F-1CBB-F541-B10B-E70272412115}" srcOrd="0" destOrd="0" presId="urn:microsoft.com/office/officeart/2016/7/layout/BasicLinearProcessNumbered"/>
    <dgm:cxn modelId="{3F51F55F-9E4C-CF45-A461-33414AAFD523}" type="presOf" srcId="{BD724F60-322B-4AFC-9019-1E0B3C2B3483}" destId="{4C7B2A04-10AE-6C42-AB25-106A41BD3CB7}" srcOrd="0" destOrd="0" presId="urn:microsoft.com/office/officeart/2016/7/layout/BasicLinearProcessNumbered"/>
    <dgm:cxn modelId="{63FDA565-9393-4A25-B064-081FCD496938}" srcId="{9FD41E34-90C0-4558-96B0-45AD1093B14F}" destId="{44323B12-AC33-442D-9475-122783B69BE4}" srcOrd="0" destOrd="0" parTransId="{BDFB982B-45E1-4DC9-922F-EEBE6DC6C4CF}" sibTransId="{87B5A7F1-41F2-4ED8-A71C-ED8964810C91}"/>
    <dgm:cxn modelId="{6491726E-AD05-B443-B9BB-00417EA8032E}" type="presOf" srcId="{59DD87F0-D4A6-406E-826C-AE01B765C9C7}" destId="{C58DA8B1-3CA5-C043-8179-1CA50256D11A}" srcOrd="0" destOrd="0" presId="urn:microsoft.com/office/officeart/2016/7/layout/BasicLinearProcessNumbered"/>
    <dgm:cxn modelId="{C0FA0B77-89A8-4675-BE66-C61E66A55BEE}" srcId="{9FD41E34-90C0-4558-96B0-45AD1093B14F}" destId="{C01C81EA-72AC-4BE8-ACFB-2B9CDAB7B392}" srcOrd="2" destOrd="0" parTransId="{A0F9B312-F5B1-4924-B1F3-A147BB21F2D3}" sibTransId="{EEBFD1B4-5172-4931-AFD4-EA9A27D50EA0}"/>
    <dgm:cxn modelId="{467FB77C-E47C-134A-921A-88266667D81F}" type="presOf" srcId="{44323B12-AC33-442D-9475-122783B69BE4}" destId="{AB2227C9-CD46-C24A-A8B1-E2D797E32028}" srcOrd="0" destOrd="0" presId="urn:microsoft.com/office/officeart/2016/7/layout/BasicLinearProcessNumbered"/>
    <dgm:cxn modelId="{BC722986-5EC7-D241-81A5-936C42A80895}" type="presOf" srcId="{C01C81EA-72AC-4BE8-ACFB-2B9CDAB7B392}" destId="{4CDE8FDB-0D09-9245-AE25-8C6B7315DACD}" srcOrd="0" destOrd="0" presId="urn:microsoft.com/office/officeart/2016/7/layout/BasicLinearProcessNumbered"/>
    <dgm:cxn modelId="{B52CA29E-5B50-6541-85DD-DF80633ED714}" type="presOf" srcId="{44323B12-AC33-442D-9475-122783B69BE4}" destId="{09E61C18-FFC5-794E-B8F2-2E181B4D1E5C}" srcOrd="1" destOrd="0" presId="urn:microsoft.com/office/officeart/2016/7/layout/BasicLinearProcessNumbered"/>
    <dgm:cxn modelId="{FD7290C0-54EB-844D-AB0E-71BF0668B1C8}" type="presOf" srcId="{C01C81EA-72AC-4BE8-ACFB-2B9CDAB7B392}" destId="{B05CBEBC-0794-A349-BBE3-AAD0C318E6BC}" srcOrd="1" destOrd="0" presId="urn:microsoft.com/office/officeart/2016/7/layout/BasicLinearProcessNumbered"/>
    <dgm:cxn modelId="{8AEF9ECF-410D-024B-81C5-1063E4B97C09}" type="presOf" srcId="{59DD87F0-D4A6-406E-826C-AE01B765C9C7}" destId="{3BE7574A-D902-C94C-A3D0-501B02CFD25B}" srcOrd="1" destOrd="0" presId="urn:microsoft.com/office/officeart/2016/7/layout/BasicLinearProcessNumbered"/>
    <dgm:cxn modelId="{A183A7F4-5C14-49AA-98C2-CC50750D5958}" srcId="{9FD41E34-90C0-4558-96B0-45AD1093B14F}" destId="{59DD87F0-D4A6-406E-826C-AE01B765C9C7}" srcOrd="1" destOrd="0" parTransId="{19E63E24-70E7-40DB-BAB2-6D8446D76C85}" sibTransId="{BD724F60-322B-4AFC-9019-1E0B3C2B3483}"/>
    <dgm:cxn modelId="{BE19C1C1-F4AD-7F40-A00B-80E0E4F5B55F}" type="presParOf" srcId="{05A28463-4978-AE40-83AA-1E20763C282B}" destId="{2CD8EC81-6061-1147-BF79-5DEC4B54A9AB}" srcOrd="0" destOrd="0" presId="urn:microsoft.com/office/officeart/2016/7/layout/BasicLinearProcessNumbered"/>
    <dgm:cxn modelId="{A06C2D83-D3B3-3F4E-A910-01B06C70D391}" type="presParOf" srcId="{2CD8EC81-6061-1147-BF79-5DEC4B54A9AB}" destId="{AB2227C9-CD46-C24A-A8B1-E2D797E32028}" srcOrd="0" destOrd="0" presId="urn:microsoft.com/office/officeart/2016/7/layout/BasicLinearProcessNumbered"/>
    <dgm:cxn modelId="{BE1D7D9A-050F-FD4A-B936-8FF3AC46B5D9}" type="presParOf" srcId="{2CD8EC81-6061-1147-BF79-5DEC4B54A9AB}" destId="{A40DBE1B-DA2E-2B4C-A622-CBE90B4D4BE6}" srcOrd="1" destOrd="0" presId="urn:microsoft.com/office/officeart/2016/7/layout/BasicLinearProcessNumbered"/>
    <dgm:cxn modelId="{7FAF870A-7227-CC47-AAAA-104224CE1CE4}" type="presParOf" srcId="{2CD8EC81-6061-1147-BF79-5DEC4B54A9AB}" destId="{15E61D40-B6A0-1545-997F-764A6BD2CD3B}" srcOrd="2" destOrd="0" presId="urn:microsoft.com/office/officeart/2016/7/layout/BasicLinearProcessNumbered"/>
    <dgm:cxn modelId="{5B02DCFC-248B-F342-A133-4B6AE6EED803}" type="presParOf" srcId="{2CD8EC81-6061-1147-BF79-5DEC4B54A9AB}" destId="{09E61C18-FFC5-794E-B8F2-2E181B4D1E5C}" srcOrd="3" destOrd="0" presId="urn:microsoft.com/office/officeart/2016/7/layout/BasicLinearProcessNumbered"/>
    <dgm:cxn modelId="{7672CE50-E8F7-D342-93DE-FF84F9E1E88E}" type="presParOf" srcId="{05A28463-4978-AE40-83AA-1E20763C282B}" destId="{7CCA9B1A-F12C-B547-87C9-0D6B24AD5D8A}" srcOrd="1" destOrd="0" presId="urn:microsoft.com/office/officeart/2016/7/layout/BasicLinearProcessNumbered"/>
    <dgm:cxn modelId="{4B9621DC-C2B8-C441-ADF9-52F2A27CA053}" type="presParOf" srcId="{05A28463-4978-AE40-83AA-1E20763C282B}" destId="{F5C5C6F5-A32D-4E4A-B739-190730BB1154}" srcOrd="2" destOrd="0" presId="urn:microsoft.com/office/officeart/2016/7/layout/BasicLinearProcessNumbered"/>
    <dgm:cxn modelId="{97ACEC91-F098-FC47-A8FA-D9051CD8A3BB}" type="presParOf" srcId="{F5C5C6F5-A32D-4E4A-B739-190730BB1154}" destId="{C58DA8B1-3CA5-C043-8179-1CA50256D11A}" srcOrd="0" destOrd="0" presId="urn:microsoft.com/office/officeart/2016/7/layout/BasicLinearProcessNumbered"/>
    <dgm:cxn modelId="{065CF968-2B88-1E43-B185-FDC8F1FFAFFA}" type="presParOf" srcId="{F5C5C6F5-A32D-4E4A-B739-190730BB1154}" destId="{4C7B2A04-10AE-6C42-AB25-106A41BD3CB7}" srcOrd="1" destOrd="0" presId="urn:microsoft.com/office/officeart/2016/7/layout/BasicLinearProcessNumbered"/>
    <dgm:cxn modelId="{28588AFE-D471-9940-8D50-070DB50C5BAB}" type="presParOf" srcId="{F5C5C6F5-A32D-4E4A-B739-190730BB1154}" destId="{44D34E0C-AB7D-2349-A44F-92B8DBE7774C}" srcOrd="2" destOrd="0" presId="urn:microsoft.com/office/officeart/2016/7/layout/BasicLinearProcessNumbered"/>
    <dgm:cxn modelId="{6DA8DEDC-C12B-8C4A-A1B3-ACED5FE9333D}" type="presParOf" srcId="{F5C5C6F5-A32D-4E4A-B739-190730BB1154}" destId="{3BE7574A-D902-C94C-A3D0-501B02CFD25B}" srcOrd="3" destOrd="0" presId="urn:microsoft.com/office/officeart/2016/7/layout/BasicLinearProcessNumbered"/>
    <dgm:cxn modelId="{165B339C-192F-BC4C-AF73-E715C06B4F46}" type="presParOf" srcId="{05A28463-4978-AE40-83AA-1E20763C282B}" destId="{8BD963CE-E257-EF4C-894F-57DC869D6A33}" srcOrd="3" destOrd="0" presId="urn:microsoft.com/office/officeart/2016/7/layout/BasicLinearProcessNumbered"/>
    <dgm:cxn modelId="{BF76BB5C-624D-2D43-A784-2735E4CB4257}" type="presParOf" srcId="{05A28463-4978-AE40-83AA-1E20763C282B}" destId="{87E2DDE6-F3CC-E64E-A81C-9FC65115E767}" srcOrd="4" destOrd="0" presId="urn:microsoft.com/office/officeart/2016/7/layout/BasicLinearProcessNumbered"/>
    <dgm:cxn modelId="{604F4CB8-950D-F54B-8359-A748880C4E9F}" type="presParOf" srcId="{87E2DDE6-F3CC-E64E-A81C-9FC65115E767}" destId="{4CDE8FDB-0D09-9245-AE25-8C6B7315DACD}" srcOrd="0" destOrd="0" presId="urn:microsoft.com/office/officeart/2016/7/layout/BasicLinearProcessNumbered"/>
    <dgm:cxn modelId="{77419A23-34FE-3443-9389-F8252145A80C}" type="presParOf" srcId="{87E2DDE6-F3CC-E64E-A81C-9FC65115E767}" destId="{B5CE278F-1CBB-F541-B10B-E70272412115}" srcOrd="1" destOrd="0" presId="urn:microsoft.com/office/officeart/2016/7/layout/BasicLinearProcessNumbered"/>
    <dgm:cxn modelId="{997E3F80-5F5E-CD40-B03E-411F38E09FBA}" type="presParOf" srcId="{87E2DDE6-F3CC-E64E-A81C-9FC65115E767}" destId="{A190A656-E7B9-3543-9886-40D521A74464}" srcOrd="2" destOrd="0" presId="urn:microsoft.com/office/officeart/2016/7/layout/BasicLinearProcessNumbered"/>
    <dgm:cxn modelId="{FA2AB465-E7AA-0548-B1D6-0B42B1F14913}" type="presParOf" srcId="{87E2DDE6-F3CC-E64E-A81C-9FC65115E767}" destId="{B05CBEBC-0794-A349-BBE3-AAD0C318E6BC}"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1D8547-1798-459A-9141-A1F56D881527}" type="doc">
      <dgm:prSet loTypeId="urn:microsoft.com/office/officeart/2005/8/layout/cycle3" loCatId="cycle" qsTypeId="urn:microsoft.com/office/officeart/2005/8/quickstyle/simple4" qsCatId="simple" csTypeId="urn:microsoft.com/office/officeart/2005/8/colors/colorful5" csCatId="colorful"/>
      <dgm:spPr/>
      <dgm:t>
        <a:bodyPr/>
        <a:lstStyle/>
        <a:p>
          <a:endParaRPr lang="en-US"/>
        </a:p>
      </dgm:t>
    </dgm:pt>
    <dgm:pt modelId="{7CD50C14-F858-4C6B-AA3F-C465649A8542}">
      <dgm:prSet/>
      <dgm:spPr/>
      <dgm:t>
        <a:bodyPr/>
        <a:lstStyle/>
        <a:p>
          <a:r>
            <a:rPr lang="en-US" dirty="0"/>
            <a:t>• The PIER - Detox for Drugs and Alcohol</a:t>
          </a:r>
        </a:p>
      </dgm:t>
    </dgm:pt>
    <dgm:pt modelId="{7A2D6AF4-6B99-46FF-A001-D2835DF69F10}" type="parTrans" cxnId="{EC2FD645-669E-42E7-A97B-C0F5B6E012F2}">
      <dgm:prSet/>
      <dgm:spPr/>
      <dgm:t>
        <a:bodyPr/>
        <a:lstStyle/>
        <a:p>
          <a:endParaRPr lang="en-US"/>
        </a:p>
      </dgm:t>
    </dgm:pt>
    <dgm:pt modelId="{8454AB40-B55B-4941-9F8D-84A3CEE9C9D7}" type="sibTrans" cxnId="{EC2FD645-669E-42E7-A97B-C0F5B6E012F2}">
      <dgm:prSet/>
      <dgm:spPr/>
      <dgm:t>
        <a:bodyPr/>
        <a:lstStyle/>
        <a:p>
          <a:endParaRPr lang="en-US"/>
        </a:p>
      </dgm:t>
    </dgm:pt>
    <dgm:pt modelId="{42A92F2F-9604-4FBE-A772-74E4DD72FC7C}">
      <dgm:prSet/>
      <dgm:spPr/>
      <dgm:t>
        <a:bodyPr/>
        <a:lstStyle/>
        <a:p>
          <a:r>
            <a:rPr lang="en-US"/>
            <a:t>• Residential Services for Men and Women</a:t>
          </a:r>
        </a:p>
      </dgm:t>
    </dgm:pt>
    <dgm:pt modelId="{31BEDA8B-508A-40F2-8E44-EAD09F7E23A8}" type="parTrans" cxnId="{DDA3DCAD-CC00-4545-99F6-B8FABDA61E82}">
      <dgm:prSet/>
      <dgm:spPr/>
      <dgm:t>
        <a:bodyPr/>
        <a:lstStyle/>
        <a:p>
          <a:endParaRPr lang="en-US"/>
        </a:p>
      </dgm:t>
    </dgm:pt>
    <dgm:pt modelId="{3E4F8880-824A-4CD5-912C-1B839844B0AF}" type="sibTrans" cxnId="{DDA3DCAD-CC00-4545-99F6-B8FABDA61E82}">
      <dgm:prSet/>
      <dgm:spPr/>
      <dgm:t>
        <a:bodyPr/>
        <a:lstStyle/>
        <a:p>
          <a:endParaRPr lang="en-US"/>
        </a:p>
      </dgm:t>
    </dgm:pt>
    <dgm:pt modelId="{60FE6AF8-0F09-452E-9799-93CEBE69AF74}">
      <dgm:prSet/>
      <dgm:spPr/>
      <dgm:t>
        <a:bodyPr/>
        <a:lstStyle/>
        <a:p>
          <a:r>
            <a:rPr lang="en-US"/>
            <a:t>• Recovery Homes for Men and Women</a:t>
          </a:r>
        </a:p>
      </dgm:t>
    </dgm:pt>
    <dgm:pt modelId="{0E50EC17-6164-4AE8-BF28-1491D787D8D8}" type="parTrans" cxnId="{1AE74F33-F03E-4FAC-AAE4-2AA60293ECDC}">
      <dgm:prSet/>
      <dgm:spPr/>
      <dgm:t>
        <a:bodyPr/>
        <a:lstStyle/>
        <a:p>
          <a:endParaRPr lang="en-US"/>
        </a:p>
      </dgm:t>
    </dgm:pt>
    <dgm:pt modelId="{CD99660F-8A6E-4FFA-8823-4521CBC25301}" type="sibTrans" cxnId="{1AE74F33-F03E-4FAC-AAE4-2AA60293ECDC}">
      <dgm:prSet/>
      <dgm:spPr/>
      <dgm:t>
        <a:bodyPr/>
        <a:lstStyle/>
        <a:p>
          <a:endParaRPr lang="en-US"/>
        </a:p>
      </dgm:t>
    </dgm:pt>
    <dgm:pt modelId="{F5CD26D0-05D7-46C5-95FF-187A2B008C87}">
      <dgm:prSet/>
      <dgm:spPr/>
      <dgm:t>
        <a:bodyPr/>
        <a:lstStyle/>
        <a:p>
          <a:r>
            <a:rPr lang="en-US"/>
            <a:t>• Outpatient Services</a:t>
          </a:r>
        </a:p>
      </dgm:t>
    </dgm:pt>
    <dgm:pt modelId="{06B555B0-F44E-4384-B197-C6E8033C2A4C}" type="parTrans" cxnId="{849651E1-C535-457C-A6A3-BC4D09B7143F}">
      <dgm:prSet/>
      <dgm:spPr/>
      <dgm:t>
        <a:bodyPr/>
        <a:lstStyle/>
        <a:p>
          <a:endParaRPr lang="en-US"/>
        </a:p>
      </dgm:t>
    </dgm:pt>
    <dgm:pt modelId="{8741AC41-6B0E-45AC-B502-765265CC82E9}" type="sibTrans" cxnId="{849651E1-C535-457C-A6A3-BC4D09B7143F}">
      <dgm:prSet/>
      <dgm:spPr/>
      <dgm:t>
        <a:bodyPr/>
        <a:lstStyle/>
        <a:p>
          <a:endParaRPr lang="en-US"/>
        </a:p>
      </dgm:t>
    </dgm:pt>
    <dgm:pt modelId="{BAF641AA-0366-4EFD-87B9-F3CBD1684F74}">
      <dgm:prSet/>
      <dgm:spPr/>
      <dgm:t>
        <a:bodyPr/>
        <a:lstStyle/>
        <a:p>
          <a:r>
            <a:rPr lang="en-US"/>
            <a:t>• Intensive Outpatient</a:t>
          </a:r>
        </a:p>
      </dgm:t>
    </dgm:pt>
    <dgm:pt modelId="{A47121C6-4391-4D6D-8CA6-F313AC9F058C}" type="parTrans" cxnId="{BABA5D09-B9B1-439A-8639-E5D22F413618}">
      <dgm:prSet/>
      <dgm:spPr/>
      <dgm:t>
        <a:bodyPr/>
        <a:lstStyle/>
        <a:p>
          <a:endParaRPr lang="en-US"/>
        </a:p>
      </dgm:t>
    </dgm:pt>
    <dgm:pt modelId="{E2ECBB2B-4EC5-4629-A480-FBD6BB6B66DB}" type="sibTrans" cxnId="{BABA5D09-B9B1-439A-8639-E5D22F413618}">
      <dgm:prSet/>
      <dgm:spPr/>
      <dgm:t>
        <a:bodyPr/>
        <a:lstStyle/>
        <a:p>
          <a:endParaRPr lang="en-US"/>
        </a:p>
      </dgm:t>
    </dgm:pt>
    <dgm:pt modelId="{74DD3806-1837-43F0-AAAD-75B951DAC32A}">
      <dgm:prSet/>
      <dgm:spPr/>
      <dgm:t>
        <a:bodyPr/>
        <a:lstStyle/>
        <a:p>
          <a:r>
            <a:rPr lang="en-US"/>
            <a:t>• Assessments</a:t>
          </a:r>
        </a:p>
      </dgm:t>
    </dgm:pt>
    <dgm:pt modelId="{A64959EF-325C-4B52-A2F2-0599C7CF417B}" type="parTrans" cxnId="{EC7DDC11-3CC0-4391-93C8-CBDAD5ED38FA}">
      <dgm:prSet/>
      <dgm:spPr/>
      <dgm:t>
        <a:bodyPr/>
        <a:lstStyle/>
        <a:p>
          <a:endParaRPr lang="en-US"/>
        </a:p>
      </dgm:t>
    </dgm:pt>
    <dgm:pt modelId="{BE7127C1-C87B-463B-BEA3-8100637C0CC4}" type="sibTrans" cxnId="{EC7DDC11-3CC0-4391-93C8-CBDAD5ED38FA}">
      <dgm:prSet/>
      <dgm:spPr/>
      <dgm:t>
        <a:bodyPr/>
        <a:lstStyle/>
        <a:p>
          <a:endParaRPr lang="en-US"/>
        </a:p>
      </dgm:t>
    </dgm:pt>
    <dgm:pt modelId="{54F6B44B-7667-4706-9552-01DDE6A05C55}">
      <dgm:prSet/>
      <dgm:spPr/>
      <dgm:t>
        <a:bodyPr/>
        <a:lstStyle/>
        <a:p>
          <a:r>
            <a:rPr lang="en-US"/>
            <a:t>• The PORCH - Community Resource Center</a:t>
          </a:r>
        </a:p>
      </dgm:t>
    </dgm:pt>
    <dgm:pt modelId="{5A187EA2-DA9F-4C4B-B7EA-BC3403AE6651}" type="parTrans" cxnId="{08A670D3-043A-4E67-908C-3C3350B21BA0}">
      <dgm:prSet/>
      <dgm:spPr/>
      <dgm:t>
        <a:bodyPr/>
        <a:lstStyle/>
        <a:p>
          <a:endParaRPr lang="en-US"/>
        </a:p>
      </dgm:t>
    </dgm:pt>
    <dgm:pt modelId="{48237081-14EC-4EF5-B3AA-C15622A961DB}" type="sibTrans" cxnId="{08A670D3-043A-4E67-908C-3C3350B21BA0}">
      <dgm:prSet/>
      <dgm:spPr/>
      <dgm:t>
        <a:bodyPr/>
        <a:lstStyle/>
        <a:p>
          <a:endParaRPr lang="en-US"/>
        </a:p>
      </dgm:t>
    </dgm:pt>
    <dgm:pt modelId="{259AC4D7-F529-4CA7-93AC-205D8CFEA385}">
      <dgm:prSet/>
      <dgm:spPr/>
      <dgm:t>
        <a:bodyPr/>
        <a:lstStyle/>
        <a:p>
          <a:r>
            <a:rPr lang="en-US"/>
            <a:t>• Treatment Groups</a:t>
          </a:r>
        </a:p>
      </dgm:t>
    </dgm:pt>
    <dgm:pt modelId="{B2111644-3EAE-4B94-B232-0A6169959168}" type="parTrans" cxnId="{777124BA-F42A-4343-B525-2BDEAB93EE42}">
      <dgm:prSet/>
      <dgm:spPr/>
      <dgm:t>
        <a:bodyPr/>
        <a:lstStyle/>
        <a:p>
          <a:endParaRPr lang="en-US"/>
        </a:p>
      </dgm:t>
    </dgm:pt>
    <dgm:pt modelId="{56EDFA8D-12FC-4AF0-A673-5054D95DBD8C}" type="sibTrans" cxnId="{777124BA-F42A-4343-B525-2BDEAB93EE42}">
      <dgm:prSet/>
      <dgm:spPr/>
      <dgm:t>
        <a:bodyPr/>
        <a:lstStyle/>
        <a:p>
          <a:endParaRPr lang="en-US"/>
        </a:p>
      </dgm:t>
    </dgm:pt>
    <dgm:pt modelId="{E41CBE89-6E7C-4F0A-99EA-290A6E035F33}">
      <dgm:prSet/>
      <dgm:spPr/>
      <dgm:t>
        <a:bodyPr/>
        <a:lstStyle/>
        <a:p>
          <a:r>
            <a:rPr lang="en-US"/>
            <a:t>• Therapy</a:t>
          </a:r>
        </a:p>
      </dgm:t>
    </dgm:pt>
    <dgm:pt modelId="{4BA07A0C-A181-47DF-8C08-43C98F447E29}" type="parTrans" cxnId="{AAFCCDEA-2918-46B8-A920-C2C3BC789F52}">
      <dgm:prSet/>
      <dgm:spPr/>
      <dgm:t>
        <a:bodyPr/>
        <a:lstStyle/>
        <a:p>
          <a:endParaRPr lang="en-US"/>
        </a:p>
      </dgm:t>
    </dgm:pt>
    <dgm:pt modelId="{404F30B1-5631-4312-BFF6-94EF7461D166}" type="sibTrans" cxnId="{AAFCCDEA-2918-46B8-A920-C2C3BC789F52}">
      <dgm:prSet/>
      <dgm:spPr/>
      <dgm:t>
        <a:bodyPr/>
        <a:lstStyle/>
        <a:p>
          <a:endParaRPr lang="en-US"/>
        </a:p>
      </dgm:t>
    </dgm:pt>
    <dgm:pt modelId="{71A754D7-006F-4375-9DC5-6DA2755CE632}">
      <dgm:prSet/>
      <dgm:spPr/>
      <dgm:t>
        <a:bodyPr/>
        <a:lstStyle/>
        <a:p>
          <a:r>
            <a:rPr lang="en-US"/>
            <a:t>• Medication-Assisted Treatment</a:t>
          </a:r>
        </a:p>
      </dgm:t>
    </dgm:pt>
    <dgm:pt modelId="{9A6CAE99-E48F-4698-9F72-7A1F330AE96E}" type="parTrans" cxnId="{58FB0E22-B45B-4BF2-A823-6EBCDD058701}">
      <dgm:prSet/>
      <dgm:spPr/>
      <dgm:t>
        <a:bodyPr/>
        <a:lstStyle/>
        <a:p>
          <a:endParaRPr lang="en-US"/>
        </a:p>
      </dgm:t>
    </dgm:pt>
    <dgm:pt modelId="{0FC95F86-A0A5-4797-8A06-CE4DC6AC8299}" type="sibTrans" cxnId="{58FB0E22-B45B-4BF2-A823-6EBCDD058701}">
      <dgm:prSet/>
      <dgm:spPr/>
      <dgm:t>
        <a:bodyPr/>
        <a:lstStyle/>
        <a:p>
          <a:endParaRPr lang="en-US"/>
        </a:p>
      </dgm:t>
    </dgm:pt>
    <dgm:pt modelId="{8052BA01-E0DA-F845-9B9C-7A67BF0CDCCE}" type="pres">
      <dgm:prSet presAssocID="{A61D8547-1798-459A-9141-A1F56D881527}" presName="Name0" presStyleCnt="0">
        <dgm:presLayoutVars>
          <dgm:dir/>
          <dgm:resizeHandles val="exact"/>
        </dgm:presLayoutVars>
      </dgm:prSet>
      <dgm:spPr/>
    </dgm:pt>
    <dgm:pt modelId="{F1A93A3E-B463-2B4B-8C8D-6F944EBA2147}" type="pres">
      <dgm:prSet presAssocID="{A61D8547-1798-459A-9141-A1F56D881527}" presName="cycle" presStyleCnt="0"/>
      <dgm:spPr/>
    </dgm:pt>
    <dgm:pt modelId="{9BB9741C-616A-D342-BF92-5628629317EF}" type="pres">
      <dgm:prSet presAssocID="{7CD50C14-F858-4C6B-AA3F-C465649A8542}" presName="nodeFirstNode" presStyleLbl="node1" presStyleIdx="0" presStyleCnt="10">
        <dgm:presLayoutVars>
          <dgm:bulletEnabled val="1"/>
        </dgm:presLayoutVars>
      </dgm:prSet>
      <dgm:spPr/>
    </dgm:pt>
    <dgm:pt modelId="{B9571DF4-3185-4B46-BFFC-F39E467679C9}" type="pres">
      <dgm:prSet presAssocID="{8454AB40-B55B-4941-9F8D-84A3CEE9C9D7}" presName="sibTransFirstNode" presStyleLbl="bgShp" presStyleIdx="0" presStyleCnt="1"/>
      <dgm:spPr/>
    </dgm:pt>
    <dgm:pt modelId="{DC3CF1CB-948F-C440-88EC-9033CB449A68}" type="pres">
      <dgm:prSet presAssocID="{42A92F2F-9604-4FBE-A772-74E4DD72FC7C}" presName="nodeFollowingNodes" presStyleLbl="node1" presStyleIdx="1" presStyleCnt="10">
        <dgm:presLayoutVars>
          <dgm:bulletEnabled val="1"/>
        </dgm:presLayoutVars>
      </dgm:prSet>
      <dgm:spPr/>
    </dgm:pt>
    <dgm:pt modelId="{F44C93EA-DF46-FC40-B3A5-1901A93C7E33}" type="pres">
      <dgm:prSet presAssocID="{60FE6AF8-0F09-452E-9799-93CEBE69AF74}" presName="nodeFollowingNodes" presStyleLbl="node1" presStyleIdx="2" presStyleCnt="10">
        <dgm:presLayoutVars>
          <dgm:bulletEnabled val="1"/>
        </dgm:presLayoutVars>
      </dgm:prSet>
      <dgm:spPr/>
    </dgm:pt>
    <dgm:pt modelId="{04A528B1-69D7-DE48-9808-E5241E30E86C}" type="pres">
      <dgm:prSet presAssocID="{F5CD26D0-05D7-46C5-95FF-187A2B008C87}" presName="nodeFollowingNodes" presStyleLbl="node1" presStyleIdx="3" presStyleCnt="10">
        <dgm:presLayoutVars>
          <dgm:bulletEnabled val="1"/>
        </dgm:presLayoutVars>
      </dgm:prSet>
      <dgm:spPr/>
    </dgm:pt>
    <dgm:pt modelId="{04CB27C1-48FD-2546-811D-8AA07DB80DB2}" type="pres">
      <dgm:prSet presAssocID="{BAF641AA-0366-4EFD-87B9-F3CBD1684F74}" presName="nodeFollowingNodes" presStyleLbl="node1" presStyleIdx="4" presStyleCnt="10">
        <dgm:presLayoutVars>
          <dgm:bulletEnabled val="1"/>
        </dgm:presLayoutVars>
      </dgm:prSet>
      <dgm:spPr/>
    </dgm:pt>
    <dgm:pt modelId="{A4D1D8AD-E9D6-EF43-98E4-4E4BE0F15136}" type="pres">
      <dgm:prSet presAssocID="{74DD3806-1837-43F0-AAAD-75B951DAC32A}" presName="nodeFollowingNodes" presStyleLbl="node1" presStyleIdx="5" presStyleCnt="10">
        <dgm:presLayoutVars>
          <dgm:bulletEnabled val="1"/>
        </dgm:presLayoutVars>
      </dgm:prSet>
      <dgm:spPr/>
    </dgm:pt>
    <dgm:pt modelId="{DA11CEF9-522F-E442-8449-AA00491988B7}" type="pres">
      <dgm:prSet presAssocID="{54F6B44B-7667-4706-9552-01DDE6A05C55}" presName="nodeFollowingNodes" presStyleLbl="node1" presStyleIdx="6" presStyleCnt="10">
        <dgm:presLayoutVars>
          <dgm:bulletEnabled val="1"/>
        </dgm:presLayoutVars>
      </dgm:prSet>
      <dgm:spPr/>
    </dgm:pt>
    <dgm:pt modelId="{EAB29DAC-6DC8-D949-B5DC-3B64737C7172}" type="pres">
      <dgm:prSet presAssocID="{259AC4D7-F529-4CA7-93AC-205D8CFEA385}" presName="nodeFollowingNodes" presStyleLbl="node1" presStyleIdx="7" presStyleCnt="10">
        <dgm:presLayoutVars>
          <dgm:bulletEnabled val="1"/>
        </dgm:presLayoutVars>
      </dgm:prSet>
      <dgm:spPr/>
    </dgm:pt>
    <dgm:pt modelId="{402C2E43-A4FB-F249-8FA1-CE694216B37F}" type="pres">
      <dgm:prSet presAssocID="{E41CBE89-6E7C-4F0A-99EA-290A6E035F33}" presName="nodeFollowingNodes" presStyleLbl="node1" presStyleIdx="8" presStyleCnt="10">
        <dgm:presLayoutVars>
          <dgm:bulletEnabled val="1"/>
        </dgm:presLayoutVars>
      </dgm:prSet>
      <dgm:spPr/>
    </dgm:pt>
    <dgm:pt modelId="{EE0CA8BA-314D-CD43-A86B-D0EC01DFF735}" type="pres">
      <dgm:prSet presAssocID="{71A754D7-006F-4375-9DC5-6DA2755CE632}" presName="nodeFollowingNodes" presStyleLbl="node1" presStyleIdx="9" presStyleCnt="10">
        <dgm:presLayoutVars>
          <dgm:bulletEnabled val="1"/>
        </dgm:presLayoutVars>
      </dgm:prSet>
      <dgm:spPr/>
    </dgm:pt>
  </dgm:ptLst>
  <dgm:cxnLst>
    <dgm:cxn modelId="{1D281804-D026-334C-8A55-DA91B0E7DB95}" type="presOf" srcId="{8454AB40-B55B-4941-9F8D-84A3CEE9C9D7}" destId="{B9571DF4-3185-4B46-BFFC-F39E467679C9}" srcOrd="0" destOrd="0" presId="urn:microsoft.com/office/officeart/2005/8/layout/cycle3"/>
    <dgm:cxn modelId="{BABA5D09-B9B1-439A-8639-E5D22F413618}" srcId="{A61D8547-1798-459A-9141-A1F56D881527}" destId="{BAF641AA-0366-4EFD-87B9-F3CBD1684F74}" srcOrd="4" destOrd="0" parTransId="{A47121C6-4391-4D6D-8CA6-F313AC9F058C}" sibTransId="{E2ECBB2B-4EC5-4629-A480-FBD6BB6B66DB}"/>
    <dgm:cxn modelId="{EC7DDC11-3CC0-4391-93C8-CBDAD5ED38FA}" srcId="{A61D8547-1798-459A-9141-A1F56D881527}" destId="{74DD3806-1837-43F0-AAAD-75B951DAC32A}" srcOrd="5" destOrd="0" parTransId="{A64959EF-325C-4B52-A2F2-0599C7CF417B}" sibTransId="{BE7127C1-C87B-463B-BEA3-8100637C0CC4}"/>
    <dgm:cxn modelId="{C422DD16-B2DA-AD4B-915F-D7B3C88C944A}" type="presOf" srcId="{F5CD26D0-05D7-46C5-95FF-187A2B008C87}" destId="{04A528B1-69D7-DE48-9808-E5241E30E86C}" srcOrd="0" destOrd="0" presId="urn:microsoft.com/office/officeart/2005/8/layout/cycle3"/>
    <dgm:cxn modelId="{58FB0E22-B45B-4BF2-A823-6EBCDD058701}" srcId="{A61D8547-1798-459A-9141-A1F56D881527}" destId="{71A754D7-006F-4375-9DC5-6DA2755CE632}" srcOrd="9" destOrd="0" parTransId="{9A6CAE99-E48F-4698-9F72-7A1F330AE96E}" sibTransId="{0FC95F86-A0A5-4797-8A06-CE4DC6AC8299}"/>
    <dgm:cxn modelId="{A8EC1725-8455-6347-AD32-284E7CFE9BD0}" type="presOf" srcId="{71A754D7-006F-4375-9DC5-6DA2755CE632}" destId="{EE0CA8BA-314D-CD43-A86B-D0EC01DFF735}" srcOrd="0" destOrd="0" presId="urn:microsoft.com/office/officeart/2005/8/layout/cycle3"/>
    <dgm:cxn modelId="{E8351E27-1498-4448-AE62-7955AD2CEADE}" type="presOf" srcId="{7CD50C14-F858-4C6B-AA3F-C465649A8542}" destId="{9BB9741C-616A-D342-BF92-5628629317EF}" srcOrd="0" destOrd="0" presId="urn:microsoft.com/office/officeart/2005/8/layout/cycle3"/>
    <dgm:cxn modelId="{1AE74F33-F03E-4FAC-AAE4-2AA60293ECDC}" srcId="{A61D8547-1798-459A-9141-A1F56D881527}" destId="{60FE6AF8-0F09-452E-9799-93CEBE69AF74}" srcOrd="2" destOrd="0" parTransId="{0E50EC17-6164-4AE8-BF28-1491D787D8D8}" sibTransId="{CD99660F-8A6E-4FFA-8823-4521CBC25301}"/>
    <dgm:cxn modelId="{CEDCBF3F-43DA-8245-8283-008FC6620A41}" type="presOf" srcId="{E41CBE89-6E7C-4F0A-99EA-290A6E035F33}" destId="{402C2E43-A4FB-F249-8FA1-CE694216B37F}" srcOrd="0" destOrd="0" presId="urn:microsoft.com/office/officeart/2005/8/layout/cycle3"/>
    <dgm:cxn modelId="{EC2FD645-669E-42E7-A97B-C0F5B6E012F2}" srcId="{A61D8547-1798-459A-9141-A1F56D881527}" destId="{7CD50C14-F858-4C6B-AA3F-C465649A8542}" srcOrd="0" destOrd="0" parTransId="{7A2D6AF4-6B99-46FF-A001-D2835DF69F10}" sibTransId="{8454AB40-B55B-4941-9F8D-84A3CEE9C9D7}"/>
    <dgm:cxn modelId="{62234B64-3792-4E48-A3B3-28AA58B8DCE6}" type="presOf" srcId="{BAF641AA-0366-4EFD-87B9-F3CBD1684F74}" destId="{04CB27C1-48FD-2546-811D-8AA07DB80DB2}" srcOrd="0" destOrd="0" presId="urn:microsoft.com/office/officeart/2005/8/layout/cycle3"/>
    <dgm:cxn modelId="{4FB66285-952A-724D-8D14-2B74D63B4F44}" type="presOf" srcId="{54F6B44B-7667-4706-9552-01DDE6A05C55}" destId="{DA11CEF9-522F-E442-8449-AA00491988B7}" srcOrd="0" destOrd="0" presId="urn:microsoft.com/office/officeart/2005/8/layout/cycle3"/>
    <dgm:cxn modelId="{4F234D8E-0E66-204F-BF13-F37E5E7E93E0}" type="presOf" srcId="{74DD3806-1837-43F0-AAAD-75B951DAC32A}" destId="{A4D1D8AD-E9D6-EF43-98E4-4E4BE0F15136}" srcOrd="0" destOrd="0" presId="urn:microsoft.com/office/officeart/2005/8/layout/cycle3"/>
    <dgm:cxn modelId="{DDA3DCAD-CC00-4545-99F6-B8FABDA61E82}" srcId="{A61D8547-1798-459A-9141-A1F56D881527}" destId="{42A92F2F-9604-4FBE-A772-74E4DD72FC7C}" srcOrd="1" destOrd="0" parTransId="{31BEDA8B-508A-40F2-8E44-EAD09F7E23A8}" sibTransId="{3E4F8880-824A-4CD5-912C-1B839844B0AF}"/>
    <dgm:cxn modelId="{777124BA-F42A-4343-B525-2BDEAB93EE42}" srcId="{A61D8547-1798-459A-9141-A1F56D881527}" destId="{259AC4D7-F529-4CA7-93AC-205D8CFEA385}" srcOrd="7" destOrd="0" parTransId="{B2111644-3EAE-4B94-B232-0A6169959168}" sibTransId="{56EDFA8D-12FC-4AF0-A673-5054D95DBD8C}"/>
    <dgm:cxn modelId="{6E8F9EC5-A10B-B845-9957-1CD85707F83B}" type="presOf" srcId="{42A92F2F-9604-4FBE-A772-74E4DD72FC7C}" destId="{DC3CF1CB-948F-C440-88EC-9033CB449A68}" srcOrd="0" destOrd="0" presId="urn:microsoft.com/office/officeart/2005/8/layout/cycle3"/>
    <dgm:cxn modelId="{287696CE-8061-AD48-ACBB-F3782802AD9D}" type="presOf" srcId="{259AC4D7-F529-4CA7-93AC-205D8CFEA385}" destId="{EAB29DAC-6DC8-D949-B5DC-3B64737C7172}" srcOrd="0" destOrd="0" presId="urn:microsoft.com/office/officeart/2005/8/layout/cycle3"/>
    <dgm:cxn modelId="{08A670D3-043A-4E67-908C-3C3350B21BA0}" srcId="{A61D8547-1798-459A-9141-A1F56D881527}" destId="{54F6B44B-7667-4706-9552-01DDE6A05C55}" srcOrd="6" destOrd="0" parTransId="{5A187EA2-DA9F-4C4B-B7EA-BC3403AE6651}" sibTransId="{48237081-14EC-4EF5-B3AA-C15622A961DB}"/>
    <dgm:cxn modelId="{849651E1-C535-457C-A6A3-BC4D09B7143F}" srcId="{A61D8547-1798-459A-9141-A1F56D881527}" destId="{F5CD26D0-05D7-46C5-95FF-187A2B008C87}" srcOrd="3" destOrd="0" parTransId="{06B555B0-F44E-4384-B197-C6E8033C2A4C}" sibTransId="{8741AC41-6B0E-45AC-B502-765265CC82E9}"/>
    <dgm:cxn modelId="{BC00E7E9-922E-CD43-9122-7A3475348D18}" type="presOf" srcId="{60FE6AF8-0F09-452E-9799-93CEBE69AF74}" destId="{F44C93EA-DF46-FC40-B3A5-1901A93C7E33}" srcOrd="0" destOrd="0" presId="urn:microsoft.com/office/officeart/2005/8/layout/cycle3"/>
    <dgm:cxn modelId="{AAFCCDEA-2918-46B8-A920-C2C3BC789F52}" srcId="{A61D8547-1798-459A-9141-A1F56D881527}" destId="{E41CBE89-6E7C-4F0A-99EA-290A6E035F33}" srcOrd="8" destOrd="0" parTransId="{4BA07A0C-A181-47DF-8C08-43C98F447E29}" sibTransId="{404F30B1-5631-4312-BFF6-94EF7461D166}"/>
    <dgm:cxn modelId="{E6160FF7-FD3D-F14A-9C1F-E4740AD773AB}" type="presOf" srcId="{A61D8547-1798-459A-9141-A1F56D881527}" destId="{8052BA01-E0DA-F845-9B9C-7A67BF0CDCCE}" srcOrd="0" destOrd="0" presId="urn:microsoft.com/office/officeart/2005/8/layout/cycle3"/>
    <dgm:cxn modelId="{9DA564C5-FADD-4541-8889-D2B49E1721D8}" type="presParOf" srcId="{8052BA01-E0DA-F845-9B9C-7A67BF0CDCCE}" destId="{F1A93A3E-B463-2B4B-8C8D-6F944EBA2147}" srcOrd="0" destOrd="0" presId="urn:microsoft.com/office/officeart/2005/8/layout/cycle3"/>
    <dgm:cxn modelId="{91A6603E-B4D1-B242-93BD-5AAD7DD0042D}" type="presParOf" srcId="{F1A93A3E-B463-2B4B-8C8D-6F944EBA2147}" destId="{9BB9741C-616A-D342-BF92-5628629317EF}" srcOrd="0" destOrd="0" presId="urn:microsoft.com/office/officeart/2005/8/layout/cycle3"/>
    <dgm:cxn modelId="{FD6E52FE-972D-BB46-9C28-A9387CE83DE6}" type="presParOf" srcId="{F1A93A3E-B463-2B4B-8C8D-6F944EBA2147}" destId="{B9571DF4-3185-4B46-BFFC-F39E467679C9}" srcOrd="1" destOrd="0" presId="urn:microsoft.com/office/officeart/2005/8/layout/cycle3"/>
    <dgm:cxn modelId="{49289209-0F32-D945-9140-F12571421DE4}" type="presParOf" srcId="{F1A93A3E-B463-2B4B-8C8D-6F944EBA2147}" destId="{DC3CF1CB-948F-C440-88EC-9033CB449A68}" srcOrd="2" destOrd="0" presId="urn:microsoft.com/office/officeart/2005/8/layout/cycle3"/>
    <dgm:cxn modelId="{CEA81A51-E14F-6949-B6E4-955FE6165906}" type="presParOf" srcId="{F1A93A3E-B463-2B4B-8C8D-6F944EBA2147}" destId="{F44C93EA-DF46-FC40-B3A5-1901A93C7E33}" srcOrd="3" destOrd="0" presId="urn:microsoft.com/office/officeart/2005/8/layout/cycle3"/>
    <dgm:cxn modelId="{05435108-63DF-024A-9B80-31F34F339304}" type="presParOf" srcId="{F1A93A3E-B463-2B4B-8C8D-6F944EBA2147}" destId="{04A528B1-69D7-DE48-9808-E5241E30E86C}" srcOrd="4" destOrd="0" presId="urn:microsoft.com/office/officeart/2005/8/layout/cycle3"/>
    <dgm:cxn modelId="{043A2A08-1662-9747-B346-37BC524B7575}" type="presParOf" srcId="{F1A93A3E-B463-2B4B-8C8D-6F944EBA2147}" destId="{04CB27C1-48FD-2546-811D-8AA07DB80DB2}" srcOrd="5" destOrd="0" presId="urn:microsoft.com/office/officeart/2005/8/layout/cycle3"/>
    <dgm:cxn modelId="{BC543335-1428-D344-BE2E-42459D50A307}" type="presParOf" srcId="{F1A93A3E-B463-2B4B-8C8D-6F944EBA2147}" destId="{A4D1D8AD-E9D6-EF43-98E4-4E4BE0F15136}" srcOrd="6" destOrd="0" presId="urn:microsoft.com/office/officeart/2005/8/layout/cycle3"/>
    <dgm:cxn modelId="{CA1D1378-5571-A946-B183-B2D0019046A1}" type="presParOf" srcId="{F1A93A3E-B463-2B4B-8C8D-6F944EBA2147}" destId="{DA11CEF9-522F-E442-8449-AA00491988B7}" srcOrd="7" destOrd="0" presId="urn:microsoft.com/office/officeart/2005/8/layout/cycle3"/>
    <dgm:cxn modelId="{B1DAAEA5-0896-1E4E-9554-2FCBB7E6136E}" type="presParOf" srcId="{F1A93A3E-B463-2B4B-8C8D-6F944EBA2147}" destId="{EAB29DAC-6DC8-D949-B5DC-3B64737C7172}" srcOrd="8" destOrd="0" presId="urn:microsoft.com/office/officeart/2005/8/layout/cycle3"/>
    <dgm:cxn modelId="{090FFF37-11CC-E749-8649-2658F3B65017}" type="presParOf" srcId="{F1A93A3E-B463-2B4B-8C8D-6F944EBA2147}" destId="{402C2E43-A4FB-F249-8FA1-CE694216B37F}" srcOrd="9" destOrd="0" presId="urn:microsoft.com/office/officeart/2005/8/layout/cycle3"/>
    <dgm:cxn modelId="{5CD24D25-BB6A-4742-A80C-1ECC09B027DA}" type="presParOf" srcId="{F1A93A3E-B463-2B4B-8C8D-6F944EBA2147}" destId="{EE0CA8BA-314D-CD43-A86B-D0EC01DFF735}" srcOrd="10"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227C9-CD46-C24A-A8B1-E2D797E32028}">
      <dsp:nvSpPr>
        <dsp:cNvPr id="0" name=""/>
        <dsp:cNvSpPr/>
      </dsp:nvSpPr>
      <dsp:spPr>
        <a:xfrm>
          <a:off x="0" y="0"/>
          <a:ext cx="3286125" cy="415448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lte Haas Grotesk" panose="02000503000000020004" pitchFamily="2" charset="77"/>
            </a:rPr>
            <a:t>Opioids – Prescription Pain Relievers, Heroin, and more</a:t>
          </a:r>
        </a:p>
      </dsp:txBody>
      <dsp:txXfrm>
        <a:off x="0" y="1578705"/>
        <a:ext cx="3286125" cy="2492692"/>
      </dsp:txXfrm>
    </dsp:sp>
    <dsp:sp modelId="{A40DBE1B-DA2E-2B4C-A622-CBE90B4D4BE6}">
      <dsp:nvSpPr>
        <dsp:cNvPr id="0" name=""/>
        <dsp:cNvSpPr/>
      </dsp:nvSpPr>
      <dsp:spPr>
        <a:xfrm>
          <a:off x="1019889" y="415448"/>
          <a:ext cx="1246346" cy="124634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7170" tIns="12700" rIns="9717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02412" y="597971"/>
        <a:ext cx="881300" cy="881300"/>
      </dsp:txXfrm>
    </dsp:sp>
    <dsp:sp modelId="{15E61D40-B6A0-1545-997F-764A6BD2CD3B}">
      <dsp:nvSpPr>
        <dsp:cNvPr id="0" name=""/>
        <dsp:cNvSpPr/>
      </dsp:nvSpPr>
      <dsp:spPr>
        <a:xfrm>
          <a:off x="0" y="4154416"/>
          <a:ext cx="3286125"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58DA8B1-3CA5-C043-8179-1CA50256D11A}">
      <dsp:nvSpPr>
        <dsp:cNvPr id="0" name=""/>
        <dsp:cNvSpPr/>
      </dsp:nvSpPr>
      <dsp:spPr>
        <a:xfrm>
          <a:off x="3614737" y="0"/>
          <a:ext cx="3286125" cy="415448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lte Haas Grotesk" panose="02000503000000020004" pitchFamily="2" charset="77"/>
            </a:rPr>
            <a:t>Alcohol – Beer, liquor, wine</a:t>
          </a:r>
        </a:p>
      </dsp:txBody>
      <dsp:txXfrm>
        <a:off x="3614737" y="1578705"/>
        <a:ext cx="3286125" cy="2492692"/>
      </dsp:txXfrm>
    </dsp:sp>
    <dsp:sp modelId="{4C7B2A04-10AE-6C42-AB25-106A41BD3CB7}">
      <dsp:nvSpPr>
        <dsp:cNvPr id="0" name=""/>
        <dsp:cNvSpPr/>
      </dsp:nvSpPr>
      <dsp:spPr>
        <a:xfrm>
          <a:off x="4634626" y="415448"/>
          <a:ext cx="1246346" cy="1246346"/>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7170" tIns="12700" rIns="9717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17149" y="597971"/>
        <a:ext cx="881300" cy="881300"/>
      </dsp:txXfrm>
    </dsp:sp>
    <dsp:sp modelId="{44D34E0C-AB7D-2349-A44F-92B8DBE7774C}">
      <dsp:nvSpPr>
        <dsp:cNvPr id="0" name=""/>
        <dsp:cNvSpPr/>
      </dsp:nvSpPr>
      <dsp:spPr>
        <a:xfrm>
          <a:off x="3614737" y="4154416"/>
          <a:ext cx="328612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CDE8FDB-0D09-9245-AE25-8C6B7315DACD}">
      <dsp:nvSpPr>
        <dsp:cNvPr id="0" name=""/>
        <dsp:cNvSpPr/>
      </dsp:nvSpPr>
      <dsp:spPr>
        <a:xfrm>
          <a:off x="7229475" y="0"/>
          <a:ext cx="3286125" cy="415448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lte Haas Grotesk" panose="02000503000000020004" pitchFamily="2" charset="77"/>
            </a:rPr>
            <a:t>Marijuana - Joints, Vaporizers, Edibles, and others</a:t>
          </a:r>
        </a:p>
      </dsp:txBody>
      <dsp:txXfrm>
        <a:off x="7229475" y="1578705"/>
        <a:ext cx="3286125" cy="2492692"/>
      </dsp:txXfrm>
    </dsp:sp>
    <dsp:sp modelId="{B5CE278F-1CBB-F541-B10B-E70272412115}">
      <dsp:nvSpPr>
        <dsp:cNvPr id="0" name=""/>
        <dsp:cNvSpPr/>
      </dsp:nvSpPr>
      <dsp:spPr>
        <a:xfrm>
          <a:off x="8249364" y="415448"/>
          <a:ext cx="1246346" cy="1246346"/>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7170" tIns="12700" rIns="9717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31887" y="597971"/>
        <a:ext cx="881300" cy="881300"/>
      </dsp:txXfrm>
    </dsp:sp>
    <dsp:sp modelId="{A190A656-E7B9-3543-9886-40D521A74464}">
      <dsp:nvSpPr>
        <dsp:cNvPr id="0" name=""/>
        <dsp:cNvSpPr/>
      </dsp:nvSpPr>
      <dsp:spPr>
        <a:xfrm>
          <a:off x="7229475" y="4154416"/>
          <a:ext cx="3286125"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71DF4-3185-4B46-BFFC-F39E467679C9}">
      <dsp:nvSpPr>
        <dsp:cNvPr id="0" name=""/>
        <dsp:cNvSpPr/>
      </dsp:nvSpPr>
      <dsp:spPr>
        <a:xfrm>
          <a:off x="224866" y="-79481"/>
          <a:ext cx="6063871" cy="6063871"/>
        </a:xfrm>
        <a:prstGeom prst="circularArrow">
          <a:avLst>
            <a:gd name="adj1" fmla="val 5544"/>
            <a:gd name="adj2" fmla="val 330680"/>
            <a:gd name="adj3" fmla="val 14869260"/>
            <a:gd name="adj4" fmla="val 16750303"/>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BB9741C-616A-D342-BF92-5628629317EF}">
      <dsp:nvSpPr>
        <dsp:cNvPr id="0" name=""/>
        <dsp:cNvSpPr/>
      </dsp:nvSpPr>
      <dsp:spPr>
        <a:xfrm>
          <a:off x="2553122" y="5000"/>
          <a:ext cx="1407358" cy="70367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 The PIER - Detox for Drugs and Alcohol</a:t>
          </a:r>
        </a:p>
      </dsp:txBody>
      <dsp:txXfrm>
        <a:off x="2587473" y="39351"/>
        <a:ext cx="1338656" cy="634977"/>
      </dsp:txXfrm>
    </dsp:sp>
    <dsp:sp modelId="{DC3CF1CB-948F-C440-88EC-9033CB449A68}">
      <dsp:nvSpPr>
        <dsp:cNvPr id="0" name=""/>
        <dsp:cNvSpPr/>
      </dsp:nvSpPr>
      <dsp:spPr>
        <a:xfrm>
          <a:off x="4073060" y="498858"/>
          <a:ext cx="1407358" cy="703679"/>
        </a:xfrm>
        <a:prstGeom prst="roundRect">
          <a:avLst/>
        </a:prstGeom>
        <a:gradFill rotWithShape="0">
          <a:gsLst>
            <a:gs pos="0">
              <a:schemeClr val="accent5">
                <a:hueOff val="-750949"/>
                <a:satOff val="-1935"/>
                <a:lumOff val="-1307"/>
                <a:alphaOff val="0"/>
                <a:satMod val="103000"/>
                <a:lumMod val="102000"/>
                <a:tint val="94000"/>
              </a:schemeClr>
            </a:gs>
            <a:gs pos="50000">
              <a:schemeClr val="accent5">
                <a:hueOff val="-750949"/>
                <a:satOff val="-1935"/>
                <a:lumOff val="-1307"/>
                <a:alphaOff val="0"/>
                <a:satMod val="110000"/>
                <a:lumMod val="100000"/>
                <a:shade val="100000"/>
              </a:schemeClr>
            </a:gs>
            <a:gs pos="100000">
              <a:schemeClr val="accent5">
                <a:hueOff val="-750949"/>
                <a:satOff val="-1935"/>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 Residential Services for Men and Women</a:t>
          </a:r>
        </a:p>
      </dsp:txBody>
      <dsp:txXfrm>
        <a:off x="4107411" y="533209"/>
        <a:ext cx="1338656" cy="634977"/>
      </dsp:txXfrm>
    </dsp:sp>
    <dsp:sp modelId="{F44C93EA-DF46-FC40-B3A5-1901A93C7E33}">
      <dsp:nvSpPr>
        <dsp:cNvPr id="0" name=""/>
        <dsp:cNvSpPr/>
      </dsp:nvSpPr>
      <dsp:spPr>
        <a:xfrm>
          <a:off x="5012434" y="1791794"/>
          <a:ext cx="1407358" cy="703679"/>
        </a:xfrm>
        <a:prstGeom prst="roundRect">
          <a:avLst/>
        </a:prstGeom>
        <a:gradFill rotWithShape="0">
          <a:gsLst>
            <a:gs pos="0">
              <a:schemeClr val="accent5">
                <a:hueOff val="-1501898"/>
                <a:satOff val="-3871"/>
                <a:lumOff val="-2614"/>
                <a:alphaOff val="0"/>
                <a:satMod val="103000"/>
                <a:lumMod val="102000"/>
                <a:tint val="94000"/>
              </a:schemeClr>
            </a:gs>
            <a:gs pos="50000">
              <a:schemeClr val="accent5">
                <a:hueOff val="-1501898"/>
                <a:satOff val="-3871"/>
                <a:lumOff val="-2614"/>
                <a:alphaOff val="0"/>
                <a:satMod val="110000"/>
                <a:lumMod val="100000"/>
                <a:shade val="100000"/>
              </a:schemeClr>
            </a:gs>
            <a:gs pos="100000">
              <a:schemeClr val="accent5">
                <a:hueOff val="-1501898"/>
                <a:satOff val="-3871"/>
                <a:lumOff val="-26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 Recovery Homes for Men and Women</a:t>
          </a:r>
        </a:p>
      </dsp:txBody>
      <dsp:txXfrm>
        <a:off x="5046785" y="1826145"/>
        <a:ext cx="1338656" cy="634977"/>
      </dsp:txXfrm>
    </dsp:sp>
    <dsp:sp modelId="{04A528B1-69D7-DE48-9808-E5241E30E86C}">
      <dsp:nvSpPr>
        <dsp:cNvPr id="0" name=""/>
        <dsp:cNvSpPr/>
      </dsp:nvSpPr>
      <dsp:spPr>
        <a:xfrm>
          <a:off x="5012434" y="3389952"/>
          <a:ext cx="1407358" cy="703679"/>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 Outpatient Services</a:t>
          </a:r>
        </a:p>
      </dsp:txBody>
      <dsp:txXfrm>
        <a:off x="5046785" y="3424303"/>
        <a:ext cx="1338656" cy="634977"/>
      </dsp:txXfrm>
    </dsp:sp>
    <dsp:sp modelId="{04CB27C1-48FD-2546-811D-8AA07DB80DB2}">
      <dsp:nvSpPr>
        <dsp:cNvPr id="0" name=""/>
        <dsp:cNvSpPr/>
      </dsp:nvSpPr>
      <dsp:spPr>
        <a:xfrm>
          <a:off x="4073060" y="4682888"/>
          <a:ext cx="1407358" cy="703679"/>
        </a:xfrm>
        <a:prstGeom prst="roundRect">
          <a:avLst/>
        </a:prstGeom>
        <a:gradFill rotWithShape="0">
          <a:gsLst>
            <a:gs pos="0">
              <a:schemeClr val="accent5">
                <a:hueOff val="-3003797"/>
                <a:satOff val="-7742"/>
                <a:lumOff val="-5229"/>
                <a:alphaOff val="0"/>
                <a:satMod val="103000"/>
                <a:lumMod val="102000"/>
                <a:tint val="94000"/>
              </a:schemeClr>
            </a:gs>
            <a:gs pos="50000">
              <a:schemeClr val="accent5">
                <a:hueOff val="-3003797"/>
                <a:satOff val="-7742"/>
                <a:lumOff val="-5229"/>
                <a:alphaOff val="0"/>
                <a:satMod val="110000"/>
                <a:lumMod val="100000"/>
                <a:shade val="100000"/>
              </a:schemeClr>
            </a:gs>
            <a:gs pos="100000">
              <a:schemeClr val="accent5">
                <a:hueOff val="-3003797"/>
                <a:satOff val="-7742"/>
                <a:lumOff val="-522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 Intensive Outpatient</a:t>
          </a:r>
        </a:p>
      </dsp:txBody>
      <dsp:txXfrm>
        <a:off x="4107411" y="4717239"/>
        <a:ext cx="1338656" cy="634977"/>
      </dsp:txXfrm>
    </dsp:sp>
    <dsp:sp modelId="{A4D1D8AD-E9D6-EF43-98E4-4E4BE0F15136}">
      <dsp:nvSpPr>
        <dsp:cNvPr id="0" name=""/>
        <dsp:cNvSpPr/>
      </dsp:nvSpPr>
      <dsp:spPr>
        <a:xfrm>
          <a:off x="2553122" y="5176746"/>
          <a:ext cx="1407358" cy="703679"/>
        </a:xfrm>
        <a:prstGeom prst="roundRect">
          <a:avLst/>
        </a:prstGeom>
        <a:gradFill rotWithShape="0">
          <a:gsLst>
            <a:gs pos="0">
              <a:schemeClr val="accent5">
                <a:hueOff val="-3754746"/>
                <a:satOff val="-9677"/>
                <a:lumOff val="-6536"/>
                <a:alphaOff val="0"/>
                <a:satMod val="103000"/>
                <a:lumMod val="102000"/>
                <a:tint val="94000"/>
              </a:schemeClr>
            </a:gs>
            <a:gs pos="50000">
              <a:schemeClr val="accent5">
                <a:hueOff val="-3754746"/>
                <a:satOff val="-9677"/>
                <a:lumOff val="-6536"/>
                <a:alphaOff val="0"/>
                <a:satMod val="110000"/>
                <a:lumMod val="100000"/>
                <a:shade val="100000"/>
              </a:schemeClr>
            </a:gs>
            <a:gs pos="100000">
              <a:schemeClr val="accent5">
                <a:hueOff val="-3754746"/>
                <a:satOff val="-9677"/>
                <a:lumOff val="-65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 Assessments</a:t>
          </a:r>
        </a:p>
      </dsp:txBody>
      <dsp:txXfrm>
        <a:off x="2587473" y="5211097"/>
        <a:ext cx="1338656" cy="634977"/>
      </dsp:txXfrm>
    </dsp:sp>
    <dsp:sp modelId="{DA11CEF9-522F-E442-8449-AA00491988B7}">
      <dsp:nvSpPr>
        <dsp:cNvPr id="0" name=""/>
        <dsp:cNvSpPr/>
      </dsp:nvSpPr>
      <dsp:spPr>
        <a:xfrm>
          <a:off x="1033184" y="4682888"/>
          <a:ext cx="1407358" cy="703679"/>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 The PORCH - Community Resource Center</a:t>
          </a:r>
        </a:p>
      </dsp:txBody>
      <dsp:txXfrm>
        <a:off x="1067535" y="4717239"/>
        <a:ext cx="1338656" cy="634977"/>
      </dsp:txXfrm>
    </dsp:sp>
    <dsp:sp modelId="{EAB29DAC-6DC8-D949-B5DC-3B64737C7172}">
      <dsp:nvSpPr>
        <dsp:cNvPr id="0" name=""/>
        <dsp:cNvSpPr/>
      </dsp:nvSpPr>
      <dsp:spPr>
        <a:xfrm>
          <a:off x="93811" y="3389952"/>
          <a:ext cx="1407358" cy="703679"/>
        </a:xfrm>
        <a:prstGeom prst="roundRect">
          <a:avLst/>
        </a:prstGeom>
        <a:gradFill rotWithShape="0">
          <a:gsLst>
            <a:gs pos="0">
              <a:schemeClr val="accent5">
                <a:hueOff val="-5256644"/>
                <a:satOff val="-13548"/>
                <a:lumOff val="-9151"/>
                <a:alphaOff val="0"/>
                <a:satMod val="103000"/>
                <a:lumMod val="102000"/>
                <a:tint val="94000"/>
              </a:schemeClr>
            </a:gs>
            <a:gs pos="50000">
              <a:schemeClr val="accent5">
                <a:hueOff val="-5256644"/>
                <a:satOff val="-13548"/>
                <a:lumOff val="-9151"/>
                <a:alphaOff val="0"/>
                <a:satMod val="110000"/>
                <a:lumMod val="100000"/>
                <a:shade val="100000"/>
              </a:schemeClr>
            </a:gs>
            <a:gs pos="100000">
              <a:schemeClr val="accent5">
                <a:hueOff val="-5256644"/>
                <a:satOff val="-13548"/>
                <a:lumOff val="-91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 Treatment Groups</a:t>
          </a:r>
        </a:p>
      </dsp:txBody>
      <dsp:txXfrm>
        <a:off x="128162" y="3424303"/>
        <a:ext cx="1338656" cy="634977"/>
      </dsp:txXfrm>
    </dsp:sp>
    <dsp:sp modelId="{402C2E43-A4FB-F249-8FA1-CE694216B37F}">
      <dsp:nvSpPr>
        <dsp:cNvPr id="0" name=""/>
        <dsp:cNvSpPr/>
      </dsp:nvSpPr>
      <dsp:spPr>
        <a:xfrm>
          <a:off x="93811" y="1791794"/>
          <a:ext cx="1407358" cy="703679"/>
        </a:xfrm>
        <a:prstGeom prst="roundRect">
          <a:avLst/>
        </a:prstGeom>
        <a:gradFill rotWithShape="0">
          <a:gsLst>
            <a:gs pos="0">
              <a:schemeClr val="accent5">
                <a:hueOff val="-6007594"/>
                <a:satOff val="-15484"/>
                <a:lumOff val="-10458"/>
                <a:alphaOff val="0"/>
                <a:satMod val="103000"/>
                <a:lumMod val="102000"/>
                <a:tint val="94000"/>
              </a:schemeClr>
            </a:gs>
            <a:gs pos="50000">
              <a:schemeClr val="accent5">
                <a:hueOff val="-6007594"/>
                <a:satOff val="-15484"/>
                <a:lumOff val="-10458"/>
                <a:alphaOff val="0"/>
                <a:satMod val="110000"/>
                <a:lumMod val="100000"/>
                <a:shade val="100000"/>
              </a:schemeClr>
            </a:gs>
            <a:gs pos="100000">
              <a:schemeClr val="accent5">
                <a:hueOff val="-6007594"/>
                <a:satOff val="-15484"/>
                <a:lumOff val="-1045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 Therapy</a:t>
          </a:r>
        </a:p>
      </dsp:txBody>
      <dsp:txXfrm>
        <a:off x="128162" y="1826145"/>
        <a:ext cx="1338656" cy="634977"/>
      </dsp:txXfrm>
    </dsp:sp>
    <dsp:sp modelId="{EE0CA8BA-314D-CD43-A86B-D0EC01DFF735}">
      <dsp:nvSpPr>
        <dsp:cNvPr id="0" name=""/>
        <dsp:cNvSpPr/>
      </dsp:nvSpPr>
      <dsp:spPr>
        <a:xfrm>
          <a:off x="1033184" y="498858"/>
          <a:ext cx="1407358" cy="703679"/>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 Medication-Assisted Treatment</a:t>
          </a:r>
        </a:p>
      </dsp:txBody>
      <dsp:txXfrm>
        <a:off x="1067535" y="533209"/>
        <a:ext cx="1338656" cy="634977"/>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7753-9B39-FB4F-A877-9D1E6B7B01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C11B71-229E-DC48-86BA-79A5C45E23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DC86A3-53C3-C94E-A9C9-72ED20499717}"/>
              </a:ext>
            </a:extLst>
          </p:cNvPr>
          <p:cNvSpPr>
            <a:spLocks noGrp="1"/>
          </p:cNvSpPr>
          <p:nvPr>
            <p:ph type="dt" sz="half" idx="10"/>
          </p:nvPr>
        </p:nvSpPr>
        <p:spPr/>
        <p:txBody>
          <a:bodyPr/>
          <a:lstStyle/>
          <a:p>
            <a:fld id="{4CBDD824-4122-6740-9698-DF06587A1298}" type="datetimeFigureOut">
              <a:rPr lang="en-US" smtClean="0"/>
              <a:t>3/2/19</a:t>
            </a:fld>
            <a:endParaRPr lang="en-US"/>
          </a:p>
        </p:txBody>
      </p:sp>
      <p:sp>
        <p:nvSpPr>
          <p:cNvPr id="5" name="Footer Placeholder 4">
            <a:extLst>
              <a:ext uri="{FF2B5EF4-FFF2-40B4-BE49-F238E27FC236}">
                <a16:creationId xmlns:a16="http://schemas.microsoft.com/office/drawing/2014/main" id="{EB25A880-867B-BF4A-A403-D0644A042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EC0A2-F241-2242-9CC7-BFA64AD426D8}"/>
              </a:ext>
            </a:extLst>
          </p:cNvPr>
          <p:cNvSpPr>
            <a:spLocks noGrp="1"/>
          </p:cNvSpPr>
          <p:nvPr>
            <p:ph type="sldNum" sz="quarter" idx="12"/>
          </p:nvPr>
        </p:nvSpPr>
        <p:spPr/>
        <p:txBody>
          <a:bodyPr/>
          <a:lstStyle/>
          <a:p>
            <a:fld id="{0EB6AB9B-6A64-0A4B-9BDB-9919FECE0AF4}" type="slidenum">
              <a:rPr lang="en-US" smtClean="0"/>
              <a:t>‹#›</a:t>
            </a:fld>
            <a:endParaRPr lang="en-US"/>
          </a:p>
        </p:txBody>
      </p:sp>
    </p:spTree>
    <p:extLst>
      <p:ext uri="{BB962C8B-B14F-4D97-AF65-F5344CB8AC3E}">
        <p14:creationId xmlns:p14="http://schemas.microsoft.com/office/powerpoint/2010/main" val="1678870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E6FCD-348D-9348-A34C-F6DF5F555A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A1307E-31CC-BB43-A111-BE1BE12758C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EB1F1-7FD3-B043-8F33-75D9D4D5B63E}"/>
              </a:ext>
            </a:extLst>
          </p:cNvPr>
          <p:cNvSpPr>
            <a:spLocks noGrp="1"/>
          </p:cNvSpPr>
          <p:nvPr>
            <p:ph type="dt" sz="half" idx="10"/>
          </p:nvPr>
        </p:nvSpPr>
        <p:spPr/>
        <p:txBody>
          <a:bodyPr/>
          <a:lstStyle/>
          <a:p>
            <a:fld id="{4CBDD824-4122-6740-9698-DF06587A1298}" type="datetimeFigureOut">
              <a:rPr lang="en-US" smtClean="0"/>
              <a:t>3/2/19</a:t>
            </a:fld>
            <a:endParaRPr lang="en-US"/>
          </a:p>
        </p:txBody>
      </p:sp>
      <p:sp>
        <p:nvSpPr>
          <p:cNvPr id="5" name="Footer Placeholder 4">
            <a:extLst>
              <a:ext uri="{FF2B5EF4-FFF2-40B4-BE49-F238E27FC236}">
                <a16:creationId xmlns:a16="http://schemas.microsoft.com/office/drawing/2014/main" id="{863F5A14-5047-A742-930E-E530D0B9D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59AD1-C8E8-BE49-A86A-091AF060105D}"/>
              </a:ext>
            </a:extLst>
          </p:cNvPr>
          <p:cNvSpPr>
            <a:spLocks noGrp="1"/>
          </p:cNvSpPr>
          <p:nvPr>
            <p:ph type="sldNum" sz="quarter" idx="12"/>
          </p:nvPr>
        </p:nvSpPr>
        <p:spPr/>
        <p:txBody>
          <a:bodyPr/>
          <a:lstStyle/>
          <a:p>
            <a:fld id="{0EB6AB9B-6A64-0A4B-9BDB-9919FECE0AF4}" type="slidenum">
              <a:rPr lang="en-US" smtClean="0"/>
              <a:t>‹#›</a:t>
            </a:fld>
            <a:endParaRPr lang="en-US"/>
          </a:p>
        </p:txBody>
      </p:sp>
    </p:spTree>
    <p:extLst>
      <p:ext uri="{BB962C8B-B14F-4D97-AF65-F5344CB8AC3E}">
        <p14:creationId xmlns:p14="http://schemas.microsoft.com/office/powerpoint/2010/main" val="3297930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C89D9F-0E95-104D-8877-0BAC6F86A9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F84790-4AD1-FB48-A8B4-D2D9F531E18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3AF03-0EAD-7C40-9F5B-6EEAE43A7763}"/>
              </a:ext>
            </a:extLst>
          </p:cNvPr>
          <p:cNvSpPr>
            <a:spLocks noGrp="1"/>
          </p:cNvSpPr>
          <p:nvPr>
            <p:ph type="dt" sz="half" idx="10"/>
          </p:nvPr>
        </p:nvSpPr>
        <p:spPr/>
        <p:txBody>
          <a:bodyPr/>
          <a:lstStyle/>
          <a:p>
            <a:fld id="{4CBDD824-4122-6740-9698-DF06587A1298}" type="datetimeFigureOut">
              <a:rPr lang="en-US" smtClean="0"/>
              <a:t>3/2/19</a:t>
            </a:fld>
            <a:endParaRPr lang="en-US"/>
          </a:p>
        </p:txBody>
      </p:sp>
      <p:sp>
        <p:nvSpPr>
          <p:cNvPr id="5" name="Footer Placeholder 4">
            <a:extLst>
              <a:ext uri="{FF2B5EF4-FFF2-40B4-BE49-F238E27FC236}">
                <a16:creationId xmlns:a16="http://schemas.microsoft.com/office/drawing/2014/main" id="{30A8326C-ABA6-564C-8FA3-C5DD4D497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99FD2-BDB1-AA4D-A48D-4F2F5E2DB59E}"/>
              </a:ext>
            </a:extLst>
          </p:cNvPr>
          <p:cNvSpPr>
            <a:spLocks noGrp="1"/>
          </p:cNvSpPr>
          <p:nvPr>
            <p:ph type="sldNum" sz="quarter" idx="12"/>
          </p:nvPr>
        </p:nvSpPr>
        <p:spPr/>
        <p:txBody>
          <a:bodyPr/>
          <a:lstStyle/>
          <a:p>
            <a:fld id="{0EB6AB9B-6A64-0A4B-9BDB-9919FECE0AF4}" type="slidenum">
              <a:rPr lang="en-US" smtClean="0"/>
              <a:t>‹#›</a:t>
            </a:fld>
            <a:endParaRPr lang="en-US"/>
          </a:p>
        </p:txBody>
      </p:sp>
    </p:spTree>
    <p:extLst>
      <p:ext uri="{BB962C8B-B14F-4D97-AF65-F5344CB8AC3E}">
        <p14:creationId xmlns:p14="http://schemas.microsoft.com/office/powerpoint/2010/main" val="3447618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17F64-A300-7A4D-94E7-55575DB46B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2A608E-947E-7348-BC87-01E5831C145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D2D9A-AAD3-274F-A6F4-ADF4F1458E78}"/>
              </a:ext>
            </a:extLst>
          </p:cNvPr>
          <p:cNvSpPr>
            <a:spLocks noGrp="1"/>
          </p:cNvSpPr>
          <p:nvPr>
            <p:ph type="dt" sz="half" idx="10"/>
          </p:nvPr>
        </p:nvSpPr>
        <p:spPr/>
        <p:txBody>
          <a:bodyPr/>
          <a:lstStyle/>
          <a:p>
            <a:fld id="{4CBDD824-4122-6740-9698-DF06587A1298}" type="datetimeFigureOut">
              <a:rPr lang="en-US" smtClean="0"/>
              <a:t>3/2/19</a:t>
            </a:fld>
            <a:endParaRPr lang="en-US"/>
          </a:p>
        </p:txBody>
      </p:sp>
      <p:sp>
        <p:nvSpPr>
          <p:cNvPr id="5" name="Footer Placeholder 4">
            <a:extLst>
              <a:ext uri="{FF2B5EF4-FFF2-40B4-BE49-F238E27FC236}">
                <a16:creationId xmlns:a16="http://schemas.microsoft.com/office/drawing/2014/main" id="{8E961F17-5F09-1646-AEC0-3FDAA2A9C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200B3-E4B5-F841-A499-6A68CCA6BD7F}"/>
              </a:ext>
            </a:extLst>
          </p:cNvPr>
          <p:cNvSpPr>
            <a:spLocks noGrp="1"/>
          </p:cNvSpPr>
          <p:nvPr>
            <p:ph type="sldNum" sz="quarter" idx="12"/>
          </p:nvPr>
        </p:nvSpPr>
        <p:spPr/>
        <p:txBody>
          <a:bodyPr/>
          <a:lstStyle/>
          <a:p>
            <a:fld id="{0EB6AB9B-6A64-0A4B-9BDB-9919FECE0AF4}" type="slidenum">
              <a:rPr lang="en-US" smtClean="0"/>
              <a:t>‹#›</a:t>
            </a:fld>
            <a:endParaRPr lang="en-US"/>
          </a:p>
        </p:txBody>
      </p:sp>
    </p:spTree>
    <p:extLst>
      <p:ext uri="{BB962C8B-B14F-4D97-AF65-F5344CB8AC3E}">
        <p14:creationId xmlns:p14="http://schemas.microsoft.com/office/powerpoint/2010/main" val="1964650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E66A9-3C5B-B047-AB76-B0385CD14D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FD30F3-7286-114F-A7C4-65688932A8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F4E8CF6-0F8A-AF4E-9D2C-769EBAA938DE}"/>
              </a:ext>
            </a:extLst>
          </p:cNvPr>
          <p:cNvSpPr>
            <a:spLocks noGrp="1"/>
          </p:cNvSpPr>
          <p:nvPr>
            <p:ph type="dt" sz="half" idx="10"/>
          </p:nvPr>
        </p:nvSpPr>
        <p:spPr/>
        <p:txBody>
          <a:bodyPr/>
          <a:lstStyle/>
          <a:p>
            <a:fld id="{4CBDD824-4122-6740-9698-DF06587A1298}" type="datetimeFigureOut">
              <a:rPr lang="en-US" smtClean="0"/>
              <a:t>3/2/19</a:t>
            </a:fld>
            <a:endParaRPr lang="en-US"/>
          </a:p>
        </p:txBody>
      </p:sp>
      <p:sp>
        <p:nvSpPr>
          <p:cNvPr id="5" name="Footer Placeholder 4">
            <a:extLst>
              <a:ext uri="{FF2B5EF4-FFF2-40B4-BE49-F238E27FC236}">
                <a16:creationId xmlns:a16="http://schemas.microsoft.com/office/drawing/2014/main" id="{426D9E61-10BB-6E4F-B106-61321766B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F73A0-8FED-8844-B573-9794A9931E06}"/>
              </a:ext>
            </a:extLst>
          </p:cNvPr>
          <p:cNvSpPr>
            <a:spLocks noGrp="1"/>
          </p:cNvSpPr>
          <p:nvPr>
            <p:ph type="sldNum" sz="quarter" idx="12"/>
          </p:nvPr>
        </p:nvSpPr>
        <p:spPr/>
        <p:txBody>
          <a:bodyPr/>
          <a:lstStyle/>
          <a:p>
            <a:fld id="{0EB6AB9B-6A64-0A4B-9BDB-9919FECE0AF4}" type="slidenum">
              <a:rPr lang="en-US" smtClean="0"/>
              <a:t>‹#›</a:t>
            </a:fld>
            <a:endParaRPr lang="en-US"/>
          </a:p>
        </p:txBody>
      </p:sp>
    </p:spTree>
    <p:extLst>
      <p:ext uri="{BB962C8B-B14F-4D97-AF65-F5344CB8AC3E}">
        <p14:creationId xmlns:p14="http://schemas.microsoft.com/office/powerpoint/2010/main" val="772002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9816-0FED-C04C-9719-17298CE69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6E9ED-3F56-474D-9E64-95EFBC568E4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C86F7-4BB9-6047-9AF5-884C8264DF2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110F7F-23C5-2E43-8706-19190A7B0D03}"/>
              </a:ext>
            </a:extLst>
          </p:cNvPr>
          <p:cNvSpPr>
            <a:spLocks noGrp="1"/>
          </p:cNvSpPr>
          <p:nvPr>
            <p:ph type="dt" sz="half" idx="10"/>
          </p:nvPr>
        </p:nvSpPr>
        <p:spPr/>
        <p:txBody>
          <a:bodyPr/>
          <a:lstStyle/>
          <a:p>
            <a:fld id="{4CBDD824-4122-6740-9698-DF06587A1298}" type="datetimeFigureOut">
              <a:rPr lang="en-US" smtClean="0"/>
              <a:t>3/2/19</a:t>
            </a:fld>
            <a:endParaRPr lang="en-US"/>
          </a:p>
        </p:txBody>
      </p:sp>
      <p:sp>
        <p:nvSpPr>
          <p:cNvPr id="6" name="Footer Placeholder 5">
            <a:extLst>
              <a:ext uri="{FF2B5EF4-FFF2-40B4-BE49-F238E27FC236}">
                <a16:creationId xmlns:a16="http://schemas.microsoft.com/office/drawing/2014/main" id="{D63E4D4E-F641-7E4B-B5B5-E6ED5AFF77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DBFE8-804E-EF4E-A90F-D751FDB88201}"/>
              </a:ext>
            </a:extLst>
          </p:cNvPr>
          <p:cNvSpPr>
            <a:spLocks noGrp="1"/>
          </p:cNvSpPr>
          <p:nvPr>
            <p:ph type="sldNum" sz="quarter" idx="12"/>
          </p:nvPr>
        </p:nvSpPr>
        <p:spPr/>
        <p:txBody>
          <a:bodyPr/>
          <a:lstStyle/>
          <a:p>
            <a:fld id="{0EB6AB9B-6A64-0A4B-9BDB-9919FECE0AF4}" type="slidenum">
              <a:rPr lang="en-US" smtClean="0"/>
              <a:t>‹#›</a:t>
            </a:fld>
            <a:endParaRPr lang="en-US"/>
          </a:p>
        </p:txBody>
      </p:sp>
    </p:spTree>
    <p:extLst>
      <p:ext uri="{BB962C8B-B14F-4D97-AF65-F5344CB8AC3E}">
        <p14:creationId xmlns:p14="http://schemas.microsoft.com/office/powerpoint/2010/main" val="1168155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3571D-3FE2-CA4F-B4A6-0434273897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E9E0C3-579A-1546-A85D-862D3B76CC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4B38F-071E-024E-8C60-4D12925349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D1A52C-266B-3B4C-AB11-F52F534510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7424FF-B9EE-2646-BA5D-69A6E27913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66EFBC-7E0D-E242-AA53-C499AB0F58ED}"/>
              </a:ext>
            </a:extLst>
          </p:cNvPr>
          <p:cNvSpPr>
            <a:spLocks noGrp="1"/>
          </p:cNvSpPr>
          <p:nvPr>
            <p:ph type="dt" sz="half" idx="10"/>
          </p:nvPr>
        </p:nvSpPr>
        <p:spPr/>
        <p:txBody>
          <a:bodyPr/>
          <a:lstStyle/>
          <a:p>
            <a:fld id="{4CBDD824-4122-6740-9698-DF06587A1298}" type="datetimeFigureOut">
              <a:rPr lang="en-US" smtClean="0"/>
              <a:t>3/2/19</a:t>
            </a:fld>
            <a:endParaRPr lang="en-US"/>
          </a:p>
        </p:txBody>
      </p:sp>
      <p:sp>
        <p:nvSpPr>
          <p:cNvPr id="8" name="Footer Placeholder 7">
            <a:extLst>
              <a:ext uri="{FF2B5EF4-FFF2-40B4-BE49-F238E27FC236}">
                <a16:creationId xmlns:a16="http://schemas.microsoft.com/office/drawing/2014/main" id="{6BD30057-4267-B94B-A5DD-DC0214F367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65A63B-499B-864C-85AC-FED2F531231C}"/>
              </a:ext>
            </a:extLst>
          </p:cNvPr>
          <p:cNvSpPr>
            <a:spLocks noGrp="1"/>
          </p:cNvSpPr>
          <p:nvPr>
            <p:ph type="sldNum" sz="quarter" idx="12"/>
          </p:nvPr>
        </p:nvSpPr>
        <p:spPr/>
        <p:txBody>
          <a:bodyPr/>
          <a:lstStyle/>
          <a:p>
            <a:fld id="{0EB6AB9B-6A64-0A4B-9BDB-9919FECE0AF4}" type="slidenum">
              <a:rPr lang="en-US" smtClean="0"/>
              <a:t>‹#›</a:t>
            </a:fld>
            <a:endParaRPr lang="en-US"/>
          </a:p>
        </p:txBody>
      </p:sp>
    </p:spTree>
    <p:extLst>
      <p:ext uri="{BB962C8B-B14F-4D97-AF65-F5344CB8AC3E}">
        <p14:creationId xmlns:p14="http://schemas.microsoft.com/office/powerpoint/2010/main" val="2934128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79B3-A54B-4245-82A3-796BB6BF71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7277DB-18C2-6E4C-8506-47B49A198116}"/>
              </a:ext>
            </a:extLst>
          </p:cNvPr>
          <p:cNvSpPr>
            <a:spLocks noGrp="1"/>
          </p:cNvSpPr>
          <p:nvPr>
            <p:ph type="dt" sz="half" idx="10"/>
          </p:nvPr>
        </p:nvSpPr>
        <p:spPr/>
        <p:txBody>
          <a:bodyPr/>
          <a:lstStyle/>
          <a:p>
            <a:fld id="{4CBDD824-4122-6740-9698-DF06587A1298}" type="datetimeFigureOut">
              <a:rPr lang="en-US" smtClean="0"/>
              <a:t>3/2/19</a:t>
            </a:fld>
            <a:endParaRPr lang="en-US"/>
          </a:p>
        </p:txBody>
      </p:sp>
      <p:sp>
        <p:nvSpPr>
          <p:cNvPr id="4" name="Footer Placeholder 3">
            <a:extLst>
              <a:ext uri="{FF2B5EF4-FFF2-40B4-BE49-F238E27FC236}">
                <a16:creationId xmlns:a16="http://schemas.microsoft.com/office/drawing/2014/main" id="{FBE0776F-2173-6D4B-9AF8-F33A81AD9C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C6519-7F6F-E443-A08A-00961B55DD77}"/>
              </a:ext>
            </a:extLst>
          </p:cNvPr>
          <p:cNvSpPr>
            <a:spLocks noGrp="1"/>
          </p:cNvSpPr>
          <p:nvPr>
            <p:ph type="sldNum" sz="quarter" idx="12"/>
          </p:nvPr>
        </p:nvSpPr>
        <p:spPr/>
        <p:txBody>
          <a:bodyPr/>
          <a:lstStyle/>
          <a:p>
            <a:fld id="{0EB6AB9B-6A64-0A4B-9BDB-9919FECE0AF4}" type="slidenum">
              <a:rPr lang="en-US" smtClean="0"/>
              <a:t>‹#›</a:t>
            </a:fld>
            <a:endParaRPr lang="en-US"/>
          </a:p>
        </p:txBody>
      </p:sp>
    </p:spTree>
    <p:extLst>
      <p:ext uri="{BB962C8B-B14F-4D97-AF65-F5344CB8AC3E}">
        <p14:creationId xmlns:p14="http://schemas.microsoft.com/office/powerpoint/2010/main" val="644449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ECCAB0-6A02-6347-8AF7-7529D83EEB33}"/>
              </a:ext>
            </a:extLst>
          </p:cNvPr>
          <p:cNvSpPr>
            <a:spLocks noGrp="1"/>
          </p:cNvSpPr>
          <p:nvPr>
            <p:ph type="dt" sz="half" idx="10"/>
          </p:nvPr>
        </p:nvSpPr>
        <p:spPr/>
        <p:txBody>
          <a:bodyPr/>
          <a:lstStyle/>
          <a:p>
            <a:fld id="{4CBDD824-4122-6740-9698-DF06587A1298}" type="datetimeFigureOut">
              <a:rPr lang="en-US" smtClean="0"/>
              <a:t>3/2/19</a:t>
            </a:fld>
            <a:endParaRPr lang="en-US"/>
          </a:p>
        </p:txBody>
      </p:sp>
      <p:sp>
        <p:nvSpPr>
          <p:cNvPr id="3" name="Footer Placeholder 2">
            <a:extLst>
              <a:ext uri="{FF2B5EF4-FFF2-40B4-BE49-F238E27FC236}">
                <a16:creationId xmlns:a16="http://schemas.microsoft.com/office/drawing/2014/main" id="{D124166C-6DBF-C54E-8650-8789CD63A0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3365C8-D5BE-954F-9E3C-5672DED3A124}"/>
              </a:ext>
            </a:extLst>
          </p:cNvPr>
          <p:cNvSpPr>
            <a:spLocks noGrp="1"/>
          </p:cNvSpPr>
          <p:nvPr>
            <p:ph type="sldNum" sz="quarter" idx="12"/>
          </p:nvPr>
        </p:nvSpPr>
        <p:spPr/>
        <p:txBody>
          <a:bodyPr/>
          <a:lstStyle/>
          <a:p>
            <a:fld id="{0EB6AB9B-6A64-0A4B-9BDB-9919FECE0AF4}" type="slidenum">
              <a:rPr lang="en-US" smtClean="0"/>
              <a:t>‹#›</a:t>
            </a:fld>
            <a:endParaRPr lang="en-US"/>
          </a:p>
        </p:txBody>
      </p:sp>
    </p:spTree>
    <p:extLst>
      <p:ext uri="{BB962C8B-B14F-4D97-AF65-F5344CB8AC3E}">
        <p14:creationId xmlns:p14="http://schemas.microsoft.com/office/powerpoint/2010/main" val="336628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4C695-7EE1-4449-8D8D-0ACD7068A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93D324-C73A-9A41-980F-8E5E543F8E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A8ABAA-C348-8240-99CC-BE006CDEB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CCE23A-0B85-A244-B5D2-9D4A11B8E9D8}"/>
              </a:ext>
            </a:extLst>
          </p:cNvPr>
          <p:cNvSpPr>
            <a:spLocks noGrp="1"/>
          </p:cNvSpPr>
          <p:nvPr>
            <p:ph type="dt" sz="half" idx="10"/>
          </p:nvPr>
        </p:nvSpPr>
        <p:spPr/>
        <p:txBody>
          <a:bodyPr/>
          <a:lstStyle/>
          <a:p>
            <a:fld id="{4CBDD824-4122-6740-9698-DF06587A1298}" type="datetimeFigureOut">
              <a:rPr lang="en-US" smtClean="0"/>
              <a:t>3/2/19</a:t>
            </a:fld>
            <a:endParaRPr lang="en-US"/>
          </a:p>
        </p:txBody>
      </p:sp>
      <p:sp>
        <p:nvSpPr>
          <p:cNvPr id="6" name="Footer Placeholder 5">
            <a:extLst>
              <a:ext uri="{FF2B5EF4-FFF2-40B4-BE49-F238E27FC236}">
                <a16:creationId xmlns:a16="http://schemas.microsoft.com/office/drawing/2014/main" id="{E02D4B67-A7A2-A548-ACED-B8F980534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D8C25F-76CD-9549-B74F-565317556CD1}"/>
              </a:ext>
            </a:extLst>
          </p:cNvPr>
          <p:cNvSpPr>
            <a:spLocks noGrp="1"/>
          </p:cNvSpPr>
          <p:nvPr>
            <p:ph type="sldNum" sz="quarter" idx="12"/>
          </p:nvPr>
        </p:nvSpPr>
        <p:spPr/>
        <p:txBody>
          <a:bodyPr/>
          <a:lstStyle/>
          <a:p>
            <a:fld id="{0EB6AB9B-6A64-0A4B-9BDB-9919FECE0AF4}" type="slidenum">
              <a:rPr lang="en-US" smtClean="0"/>
              <a:t>‹#›</a:t>
            </a:fld>
            <a:endParaRPr lang="en-US"/>
          </a:p>
        </p:txBody>
      </p:sp>
    </p:spTree>
    <p:extLst>
      <p:ext uri="{BB962C8B-B14F-4D97-AF65-F5344CB8AC3E}">
        <p14:creationId xmlns:p14="http://schemas.microsoft.com/office/powerpoint/2010/main" val="897623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7823F-2B92-544B-9739-91DFCE43CA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FD716C-431E-1349-9872-F0326A5BB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8C80AA-21AB-FE4F-BC1F-24FAB37EA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9BD3DA-A5CA-F141-A416-A21748D98A8C}"/>
              </a:ext>
            </a:extLst>
          </p:cNvPr>
          <p:cNvSpPr>
            <a:spLocks noGrp="1"/>
          </p:cNvSpPr>
          <p:nvPr>
            <p:ph type="dt" sz="half" idx="10"/>
          </p:nvPr>
        </p:nvSpPr>
        <p:spPr/>
        <p:txBody>
          <a:bodyPr/>
          <a:lstStyle/>
          <a:p>
            <a:fld id="{4CBDD824-4122-6740-9698-DF06587A1298}" type="datetimeFigureOut">
              <a:rPr lang="en-US" smtClean="0"/>
              <a:t>3/2/19</a:t>
            </a:fld>
            <a:endParaRPr lang="en-US"/>
          </a:p>
        </p:txBody>
      </p:sp>
      <p:sp>
        <p:nvSpPr>
          <p:cNvPr id="6" name="Footer Placeholder 5">
            <a:extLst>
              <a:ext uri="{FF2B5EF4-FFF2-40B4-BE49-F238E27FC236}">
                <a16:creationId xmlns:a16="http://schemas.microsoft.com/office/drawing/2014/main" id="{12B8CAAF-7463-FC4C-A735-D1D8EE2AB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024F1D-3816-D84D-AFAB-621718CF2727}"/>
              </a:ext>
            </a:extLst>
          </p:cNvPr>
          <p:cNvSpPr>
            <a:spLocks noGrp="1"/>
          </p:cNvSpPr>
          <p:nvPr>
            <p:ph type="sldNum" sz="quarter" idx="12"/>
          </p:nvPr>
        </p:nvSpPr>
        <p:spPr/>
        <p:txBody>
          <a:bodyPr/>
          <a:lstStyle/>
          <a:p>
            <a:fld id="{0EB6AB9B-6A64-0A4B-9BDB-9919FECE0AF4}" type="slidenum">
              <a:rPr lang="en-US" smtClean="0"/>
              <a:t>‹#›</a:t>
            </a:fld>
            <a:endParaRPr lang="en-US"/>
          </a:p>
        </p:txBody>
      </p:sp>
    </p:spTree>
    <p:extLst>
      <p:ext uri="{BB962C8B-B14F-4D97-AF65-F5344CB8AC3E}">
        <p14:creationId xmlns:p14="http://schemas.microsoft.com/office/powerpoint/2010/main" val="371523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26638C-4290-0646-AFB9-89EF4FF94A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A35CE0-18C7-D04C-A5B7-080582FA9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BA5C0E-4D81-7F45-9398-38B464A668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DD824-4122-6740-9698-DF06587A1298}" type="datetimeFigureOut">
              <a:rPr lang="en-US" smtClean="0"/>
              <a:t>3/2/19</a:t>
            </a:fld>
            <a:endParaRPr lang="en-US"/>
          </a:p>
        </p:txBody>
      </p:sp>
      <p:sp>
        <p:nvSpPr>
          <p:cNvPr id="5" name="Footer Placeholder 4">
            <a:extLst>
              <a:ext uri="{FF2B5EF4-FFF2-40B4-BE49-F238E27FC236}">
                <a16:creationId xmlns:a16="http://schemas.microsoft.com/office/drawing/2014/main" id="{EDD89AA1-5C9C-E44D-9620-58DA43D0C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91C187-B23C-CF4A-AF6F-E7F0EBEB4C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6AB9B-6A64-0A4B-9BDB-9919FECE0AF4}" type="slidenum">
              <a:rPr lang="en-US" smtClean="0"/>
              <a:t>‹#›</a:t>
            </a:fld>
            <a:endParaRPr lang="en-US"/>
          </a:p>
        </p:txBody>
      </p:sp>
    </p:spTree>
    <p:extLst>
      <p:ext uri="{BB962C8B-B14F-4D97-AF65-F5344CB8AC3E}">
        <p14:creationId xmlns:p14="http://schemas.microsoft.com/office/powerpoint/2010/main" val="375097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F289D9-4DA2-DE46-B790-936CB6AB88F4}"/>
              </a:ext>
            </a:extLst>
          </p:cNvPr>
          <p:cNvPicPr>
            <a:picLocks noChangeAspect="1"/>
          </p:cNvPicPr>
          <p:nvPr/>
        </p:nvPicPr>
        <p:blipFill>
          <a:blip r:embed="rId2"/>
          <a:stretch>
            <a:fillRect/>
          </a:stretch>
        </p:blipFill>
        <p:spPr>
          <a:xfrm>
            <a:off x="767241" y="990197"/>
            <a:ext cx="9680010" cy="3363804"/>
          </a:xfrm>
          <a:prstGeom prst="rect">
            <a:avLst/>
          </a:prstGeom>
        </p:spPr>
      </p:pic>
      <p:sp>
        <p:nvSpPr>
          <p:cNvPr id="21" name="Freeform: Shape 20">
            <a:extLst>
              <a:ext uri="{FF2B5EF4-FFF2-40B4-BE49-F238E27FC236}">
                <a16:creationId xmlns:a16="http://schemas.microsoft.com/office/drawing/2014/main" id="{61B91595-DF01-4E8B-80BF-B812BA9B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346694"/>
            <a:ext cx="10447252"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8AC533DD-1CF6-4A33-852D-3877441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2891" y="5346700"/>
            <a:ext cx="2329109"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EDE944B-36B9-8748-A122-7FB447B3CDCA}"/>
              </a:ext>
            </a:extLst>
          </p:cNvPr>
          <p:cNvSpPr>
            <a:spLocks noGrp="1"/>
          </p:cNvSpPr>
          <p:nvPr>
            <p:ph type="ctrTitle"/>
          </p:nvPr>
        </p:nvSpPr>
        <p:spPr>
          <a:xfrm>
            <a:off x="767240" y="5444835"/>
            <a:ext cx="9095651" cy="830231"/>
          </a:xfrm>
        </p:spPr>
        <p:txBody>
          <a:bodyPr>
            <a:normAutofit/>
          </a:bodyPr>
          <a:lstStyle/>
          <a:p>
            <a:pPr algn="l"/>
            <a:r>
              <a:rPr lang="en-US" sz="4000" b="1" dirty="0">
                <a:solidFill>
                  <a:srgbClr val="000000"/>
                </a:solidFill>
                <a:latin typeface="Alte Haas Grotesk" panose="02000503000000020004" pitchFamily="2" charset="77"/>
              </a:rPr>
              <a:t>Teens &amp; Addiction</a:t>
            </a:r>
          </a:p>
        </p:txBody>
      </p:sp>
    </p:spTree>
    <p:extLst>
      <p:ext uri="{BB962C8B-B14F-4D97-AF65-F5344CB8AC3E}">
        <p14:creationId xmlns:p14="http://schemas.microsoft.com/office/powerpoint/2010/main" val="3706319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B056-4FD4-094D-8A3B-85B28B0D0C7F}"/>
              </a:ext>
            </a:extLst>
          </p:cNvPr>
          <p:cNvSpPr>
            <a:spLocks noGrp="1"/>
          </p:cNvSpPr>
          <p:nvPr>
            <p:ph type="title"/>
          </p:nvPr>
        </p:nvSpPr>
        <p:spPr/>
        <p:txBody>
          <a:bodyPr/>
          <a:lstStyle/>
          <a:p>
            <a:r>
              <a:rPr lang="en-US" b="1" dirty="0">
                <a:latin typeface="Alte Haas Grotesk" panose="02000503000000020004" pitchFamily="2" charset="77"/>
              </a:rPr>
              <a:t>How Alcohol Affects the Body and Brain – Short Term</a:t>
            </a:r>
          </a:p>
        </p:txBody>
      </p:sp>
      <p:sp>
        <p:nvSpPr>
          <p:cNvPr id="3" name="Content Placeholder 2">
            <a:extLst>
              <a:ext uri="{FF2B5EF4-FFF2-40B4-BE49-F238E27FC236}">
                <a16:creationId xmlns:a16="http://schemas.microsoft.com/office/drawing/2014/main" id="{046BEEEB-7946-6247-BC59-ED96A5C8FCED}"/>
              </a:ext>
            </a:extLst>
          </p:cNvPr>
          <p:cNvSpPr>
            <a:spLocks noGrp="1"/>
          </p:cNvSpPr>
          <p:nvPr>
            <p:ph idx="1"/>
          </p:nvPr>
        </p:nvSpPr>
        <p:spPr/>
        <p:txBody>
          <a:bodyPr>
            <a:normAutofit fontScale="70000" lnSpcReduction="20000"/>
          </a:bodyPr>
          <a:lstStyle/>
          <a:p>
            <a:pPr marL="0" indent="0" fontAlgn="base">
              <a:buNone/>
            </a:pPr>
            <a:r>
              <a:rPr lang="en-US" dirty="0">
                <a:latin typeface="Alte Haas Grotesk" panose="02000503000000020004" pitchFamily="2" charset="77"/>
              </a:rPr>
              <a:t>Alcohol enters your bloodstream as soon as you take your first sip. Alcohol’s immediate effects can appear within about 10 minutes. As you drink, you increase your blood alcohol concentration (BAC) level, which is the amount of alcohol present in your bloodstream.  The higher your BAC, the more impaired you become by alcohol’s effects.  These effects can include:</a:t>
            </a:r>
          </a:p>
          <a:p>
            <a:pPr fontAlgn="base"/>
            <a:r>
              <a:rPr lang="en-US" dirty="0">
                <a:latin typeface="Alte Haas Grotesk" panose="02000503000000020004" pitchFamily="2" charset="77"/>
              </a:rPr>
              <a:t>Reduced inhibitions</a:t>
            </a:r>
          </a:p>
          <a:p>
            <a:pPr fontAlgn="base"/>
            <a:r>
              <a:rPr lang="en-US" dirty="0">
                <a:latin typeface="Alte Haas Grotesk" panose="02000503000000020004" pitchFamily="2" charset="77"/>
              </a:rPr>
              <a:t>Slurred speech</a:t>
            </a:r>
          </a:p>
          <a:p>
            <a:pPr fontAlgn="base"/>
            <a:r>
              <a:rPr lang="en-US" dirty="0">
                <a:latin typeface="Alte Haas Grotesk" panose="02000503000000020004" pitchFamily="2" charset="77"/>
              </a:rPr>
              <a:t>Motor impairment</a:t>
            </a:r>
          </a:p>
          <a:p>
            <a:pPr fontAlgn="base"/>
            <a:r>
              <a:rPr lang="en-US" dirty="0">
                <a:latin typeface="Alte Haas Grotesk" panose="02000503000000020004" pitchFamily="2" charset="77"/>
              </a:rPr>
              <a:t>Confusion</a:t>
            </a:r>
          </a:p>
          <a:p>
            <a:pPr fontAlgn="base"/>
            <a:r>
              <a:rPr lang="en-US" dirty="0">
                <a:latin typeface="Alte Haas Grotesk" panose="02000503000000020004" pitchFamily="2" charset="77"/>
              </a:rPr>
              <a:t>Memory problems</a:t>
            </a:r>
          </a:p>
          <a:p>
            <a:pPr fontAlgn="base"/>
            <a:r>
              <a:rPr lang="en-US" dirty="0">
                <a:latin typeface="Alte Haas Grotesk" panose="02000503000000020004" pitchFamily="2" charset="77"/>
              </a:rPr>
              <a:t>Concentration problems</a:t>
            </a:r>
          </a:p>
          <a:p>
            <a:pPr fontAlgn="base"/>
            <a:r>
              <a:rPr lang="en-US" dirty="0">
                <a:latin typeface="Alte Haas Grotesk" panose="02000503000000020004" pitchFamily="2" charset="77"/>
              </a:rPr>
              <a:t>Coma</a:t>
            </a:r>
          </a:p>
          <a:p>
            <a:pPr fontAlgn="base"/>
            <a:r>
              <a:rPr lang="en-US" dirty="0">
                <a:latin typeface="Alte Haas Grotesk" panose="02000503000000020004" pitchFamily="2" charset="77"/>
              </a:rPr>
              <a:t>Breathing problems</a:t>
            </a:r>
          </a:p>
          <a:p>
            <a:pPr fontAlgn="base"/>
            <a:r>
              <a:rPr lang="en-US" dirty="0">
                <a:latin typeface="Alte Haas Grotesk" panose="02000503000000020004" pitchFamily="2" charset="77"/>
              </a:rPr>
              <a:t>Death</a:t>
            </a:r>
          </a:p>
          <a:p>
            <a:endParaRPr lang="en-US" dirty="0"/>
          </a:p>
        </p:txBody>
      </p:sp>
      <p:pic>
        <p:nvPicPr>
          <p:cNvPr id="5" name="Picture 4" descr="A picture containing person, table, indoor, wooden&#13;&#10;&#13;&#10;Description automatically generated">
            <a:extLst>
              <a:ext uri="{FF2B5EF4-FFF2-40B4-BE49-F238E27FC236}">
                <a16:creationId xmlns:a16="http://schemas.microsoft.com/office/drawing/2014/main" id="{F7EEB01E-AFD4-B945-8663-156614BA62D3}"/>
              </a:ext>
            </a:extLst>
          </p:cNvPr>
          <p:cNvPicPr>
            <a:picLocks noChangeAspect="1"/>
          </p:cNvPicPr>
          <p:nvPr/>
        </p:nvPicPr>
        <p:blipFill>
          <a:blip r:embed="rId2"/>
          <a:stretch>
            <a:fillRect/>
          </a:stretch>
        </p:blipFill>
        <p:spPr>
          <a:xfrm>
            <a:off x="8145462" y="3103562"/>
            <a:ext cx="3208338" cy="3208338"/>
          </a:xfrm>
          <a:prstGeom prst="rect">
            <a:avLst/>
          </a:prstGeom>
        </p:spPr>
      </p:pic>
    </p:spTree>
    <p:extLst>
      <p:ext uri="{BB962C8B-B14F-4D97-AF65-F5344CB8AC3E}">
        <p14:creationId xmlns:p14="http://schemas.microsoft.com/office/powerpoint/2010/main" val="899231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2716A7-4F93-2947-80AE-A8D3CD79937F}"/>
              </a:ext>
            </a:extLst>
          </p:cNvPr>
          <p:cNvSpPr>
            <a:spLocks noGrp="1"/>
          </p:cNvSpPr>
          <p:nvPr>
            <p:ph type="title"/>
          </p:nvPr>
        </p:nvSpPr>
        <p:spPr>
          <a:xfrm>
            <a:off x="640079" y="2053641"/>
            <a:ext cx="3669161" cy="2760098"/>
          </a:xfrm>
        </p:spPr>
        <p:txBody>
          <a:bodyPr>
            <a:normAutofit/>
          </a:bodyPr>
          <a:lstStyle/>
          <a:p>
            <a:r>
              <a:rPr lang="en-US" sz="3700" b="1">
                <a:solidFill>
                  <a:srgbClr val="FFFFFF"/>
                </a:solidFill>
                <a:latin typeface="Alte Haas Grotesk" panose="02000503000000020004" pitchFamily="2" charset="77"/>
              </a:rPr>
              <a:t>How Alcohol Affects the Body and the Brain – Long Term</a:t>
            </a:r>
          </a:p>
        </p:txBody>
      </p:sp>
      <p:sp>
        <p:nvSpPr>
          <p:cNvPr id="3" name="Content Placeholder 2">
            <a:extLst>
              <a:ext uri="{FF2B5EF4-FFF2-40B4-BE49-F238E27FC236}">
                <a16:creationId xmlns:a16="http://schemas.microsoft.com/office/drawing/2014/main" id="{D6202E8D-8871-0842-839F-CD86F845E931}"/>
              </a:ext>
            </a:extLst>
          </p:cNvPr>
          <p:cNvSpPr>
            <a:spLocks noGrp="1"/>
          </p:cNvSpPr>
          <p:nvPr>
            <p:ph idx="1"/>
          </p:nvPr>
        </p:nvSpPr>
        <p:spPr>
          <a:xfrm>
            <a:off x="5462337" y="801866"/>
            <a:ext cx="6497051" cy="5230634"/>
          </a:xfrm>
        </p:spPr>
        <p:txBody>
          <a:bodyPr anchor="ctr">
            <a:normAutofit fontScale="70000" lnSpcReduction="20000"/>
          </a:bodyPr>
          <a:lstStyle/>
          <a:p>
            <a:pPr marL="0" indent="0" fontAlgn="base">
              <a:buNone/>
            </a:pPr>
            <a:r>
              <a:rPr lang="en-US" sz="1900" dirty="0">
                <a:solidFill>
                  <a:srgbClr val="000000"/>
                </a:solidFill>
                <a:latin typeface="Alte Haas Grotesk" panose="02000503000000020004" pitchFamily="2" charset="77"/>
              </a:rPr>
              <a:t>Drinking too much – on a single occasion or over time – can take a serious toll on your health.  Here’s how alcohol can affect your body:</a:t>
            </a:r>
          </a:p>
          <a:p>
            <a:pPr fontAlgn="base"/>
            <a:r>
              <a:rPr lang="en-US" sz="1900" b="1" dirty="0">
                <a:solidFill>
                  <a:srgbClr val="000000"/>
                </a:solidFill>
                <a:latin typeface="Alte Haas Grotesk" panose="02000503000000020004" pitchFamily="2" charset="77"/>
              </a:rPr>
              <a:t>Brain:</a:t>
            </a:r>
            <a:br>
              <a:rPr lang="en-US" sz="1900" dirty="0">
                <a:solidFill>
                  <a:srgbClr val="000000"/>
                </a:solidFill>
                <a:latin typeface="Alte Haas Grotesk" panose="02000503000000020004" pitchFamily="2" charset="77"/>
              </a:rPr>
            </a:br>
            <a:r>
              <a:rPr lang="en-US" sz="1900" dirty="0">
                <a:solidFill>
                  <a:srgbClr val="000000"/>
                </a:solidFill>
                <a:latin typeface="Alte Haas Grotesk" panose="02000503000000020004" pitchFamily="2" charset="77"/>
              </a:rPr>
              <a:t>Alcohol interferes with the brain’s communication pathways, and can affect the way the brain looks and works. These disruptions can change mood and behavior, and make it harder to think clearly and move with coordination.  </a:t>
            </a:r>
          </a:p>
          <a:p>
            <a:pPr fontAlgn="base"/>
            <a:r>
              <a:rPr lang="en-US" sz="1900" b="1" dirty="0">
                <a:solidFill>
                  <a:srgbClr val="000000"/>
                </a:solidFill>
                <a:latin typeface="Alte Haas Grotesk" panose="02000503000000020004" pitchFamily="2" charset="77"/>
              </a:rPr>
              <a:t>Heart:</a:t>
            </a:r>
            <a:br>
              <a:rPr lang="en-US" sz="1900" dirty="0">
                <a:solidFill>
                  <a:srgbClr val="000000"/>
                </a:solidFill>
                <a:latin typeface="Alte Haas Grotesk" panose="02000503000000020004" pitchFamily="2" charset="77"/>
              </a:rPr>
            </a:br>
            <a:r>
              <a:rPr lang="en-US" sz="1900" dirty="0">
                <a:solidFill>
                  <a:srgbClr val="000000"/>
                </a:solidFill>
                <a:latin typeface="Alte Haas Grotesk" panose="02000503000000020004" pitchFamily="2" charset="77"/>
              </a:rPr>
              <a:t>Drinking a lot over a long time or too much on a single occasion can damage the heart, causing problems including:</a:t>
            </a:r>
          </a:p>
          <a:p>
            <a:pPr fontAlgn="base"/>
            <a:r>
              <a:rPr lang="en-US" sz="1900" dirty="0">
                <a:solidFill>
                  <a:srgbClr val="000000"/>
                </a:solidFill>
                <a:latin typeface="Alte Haas Grotesk" panose="02000503000000020004" pitchFamily="2" charset="77"/>
              </a:rPr>
              <a:t>Cardiomyopathy – Stretching and drooping of heart muscle</a:t>
            </a:r>
          </a:p>
          <a:p>
            <a:pPr fontAlgn="base"/>
            <a:r>
              <a:rPr lang="en-US" sz="1900" dirty="0">
                <a:solidFill>
                  <a:srgbClr val="000000"/>
                </a:solidFill>
                <a:latin typeface="Alte Haas Grotesk" panose="02000503000000020004" pitchFamily="2" charset="77"/>
              </a:rPr>
              <a:t>Arrhythmias – Irregular heart beat</a:t>
            </a:r>
          </a:p>
          <a:p>
            <a:pPr fontAlgn="base"/>
            <a:r>
              <a:rPr lang="en-US" sz="1900" dirty="0">
                <a:solidFill>
                  <a:srgbClr val="000000"/>
                </a:solidFill>
                <a:latin typeface="Alte Haas Grotesk" panose="02000503000000020004" pitchFamily="2" charset="77"/>
              </a:rPr>
              <a:t>Stroke</a:t>
            </a:r>
          </a:p>
          <a:p>
            <a:pPr fontAlgn="base"/>
            <a:r>
              <a:rPr lang="en-US" sz="1900" dirty="0">
                <a:solidFill>
                  <a:srgbClr val="000000"/>
                </a:solidFill>
                <a:latin typeface="Alte Haas Grotesk" panose="02000503000000020004" pitchFamily="2" charset="77"/>
              </a:rPr>
              <a:t>High blood pressure  </a:t>
            </a:r>
          </a:p>
          <a:p>
            <a:pPr fontAlgn="base"/>
            <a:r>
              <a:rPr lang="en-US" sz="1900" b="1" dirty="0">
                <a:solidFill>
                  <a:srgbClr val="000000"/>
                </a:solidFill>
                <a:latin typeface="Alte Haas Grotesk" panose="02000503000000020004" pitchFamily="2" charset="77"/>
              </a:rPr>
              <a:t>Liver:</a:t>
            </a:r>
            <a:br>
              <a:rPr lang="en-US" sz="1900" dirty="0">
                <a:solidFill>
                  <a:srgbClr val="000000"/>
                </a:solidFill>
                <a:latin typeface="Alte Haas Grotesk" panose="02000503000000020004" pitchFamily="2" charset="77"/>
              </a:rPr>
            </a:br>
            <a:r>
              <a:rPr lang="en-US" sz="1900" dirty="0">
                <a:solidFill>
                  <a:srgbClr val="000000"/>
                </a:solidFill>
                <a:latin typeface="Alte Haas Grotesk" panose="02000503000000020004" pitchFamily="2" charset="77"/>
              </a:rPr>
              <a:t>Heavy drinking takes a toll on the liver, and can lead to a variety of problems and liver inflammations including:</a:t>
            </a:r>
          </a:p>
          <a:p>
            <a:pPr fontAlgn="base"/>
            <a:r>
              <a:rPr lang="en-US" sz="1900" dirty="0">
                <a:solidFill>
                  <a:srgbClr val="000000"/>
                </a:solidFill>
                <a:latin typeface="Alte Haas Grotesk" panose="02000503000000020004" pitchFamily="2" charset="77"/>
              </a:rPr>
              <a:t>Steatosis, or fatty liver</a:t>
            </a:r>
          </a:p>
          <a:p>
            <a:pPr fontAlgn="base"/>
            <a:r>
              <a:rPr lang="en-US" sz="1900" dirty="0">
                <a:solidFill>
                  <a:srgbClr val="000000"/>
                </a:solidFill>
                <a:latin typeface="Alte Haas Grotesk" panose="02000503000000020004" pitchFamily="2" charset="77"/>
              </a:rPr>
              <a:t>Alcoholic hepatitis</a:t>
            </a:r>
          </a:p>
          <a:p>
            <a:pPr fontAlgn="base"/>
            <a:r>
              <a:rPr lang="en-US" sz="1900" dirty="0">
                <a:solidFill>
                  <a:srgbClr val="000000"/>
                </a:solidFill>
                <a:latin typeface="Alte Haas Grotesk" panose="02000503000000020004" pitchFamily="2" charset="77"/>
              </a:rPr>
              <a:t>Fibrosis</a:t>
            </a:r>
          </a:p>
          <a:p>
            <a:pPr fontAlgn="base"/>
            <a:r>
              <a:rPr lang="en-US" sz="1900" dirty="0">
                <a:solidFill>
                  <a:srgbClr val="000000"/>
                </a:solidFill>
                <a:latin typeface="Alte Haas Grotesk" panose="02000503000000020004" pitchFamily="2" charset="77"/>
              </a:rPr>
              <a:t>Cirrhosis</a:t>
            </a:r>
          </a:p>
          <a:p>
            <a:pPr fontAlgn="base"/>
            <a:r>
              <a:rPr lang="en-US" sz="1900" b="1" dirty="0">
                <a:solidFill>
                  <a:srgbClr val="000000"/>
                </a:solidFill>
                <a:latin typeface="Alte Haas Grotesk" panose="02000503000000020004" pitchFamily="2" charset="77"/>
              </a:rPr>
              <a:t>Pancreas:</a:t>
            </a:r>
            <a:br>
              <a:rPr lang="en-US" sz="1900" dirty="0">
                <a:solidFill>
                  <a:srgbClr val="000000"/>
                </a:solidFill>
                <a:latin typeface="Alte Haas Grotesk" panose="02000503000000020004" pitchFamily="2" charset="77"/>
              </a:rPr>
            </a:br>
            <a:r>
              <a:rPr lang="en-US" sz="1900" dirty="0">
                <a:solidFill>
                  <a:srgbClr val="000000"/>
                </a:solidFill>
                <a:latin typeface="Alte Haas Grotesk" panose="02000503000000020004" pitchFamily="2" charset="77"/>
              </a:rPr>
              <a:t>Alcohol causes the pancreas to produce toxic substances that can eventually lead to pancreatitis, a dangerous inflammation and swelling of the blood vessels in the pancreas that prevents proper digestion. </a:t>
            </a:r>
          </a:p>
          <a:p>
            <a:endParaRPr lang="en-US" sz="1000" dirty="0">
              <a:solidFill>
                <a:srgbClr val="000000"/>
              </a:solidFill>
            </a:endParaRPr>
          </a:p>
        </p:txBody>
      </p:sp>
    </p:spTree>
    <p:extLst>
      <p:ext uri="{BB962C8B-B14F-4D97-AF65-F5344CB8AC3E}">
        <p14:creationId xmlns:p14="http://schemas.microsoft.com/office/powerpoint/2010/main" val="1495509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6ECD-D947-1B48-914E-6185EF5A6610}"/>
              </a:ext>
            </a:extLst>
          </p:cNvPr>
          <p:cNvSpPr>
            <a:spLocks noGrp="1"/>
          </p:cNvSpPr>
          <p:nvPr>
            <p:ph type="title"/>
          </p:nvPr>
        </p:nvSpPr>
        <p:spPr>
          <a:xfrm>
            <a:off x="762001" y="803325"/>
            <a:ext cx="5314536" cy="1325563"/>
          </a:xfrm>
        </p:spPr>
        <p:txBody>
          <a:bodyPr>
            <a:normAutofit/>
          </a:bodyPr>
          <a:lstStyle/>
          <a:p>
            <a:r>
              <a:rPr lang="en-US" b="1">
                <a:latin typeface="Alte Haas Grotesk" panose="02000503000000020004" pitchFamily="2" charset="77"/>
              </a:rPr>
              <a:t>Marijuana</a:t>
            </a:r>
          </a:p>
        </p:txBody>
      </p:sp>
      <p:sp>
        <p:nvSpPr>
          <p:cNvPr id="3" name="Content Placeholder 2">
            <a:extLst>
              <a:ext uri="{FF2B5EF4-FFF2-40B4-BE49-F238E27FC236}">
                <a16:creationId xmlns:a16="http://schemas.microsoft.com/office/drawing/2014/main" id="{E8F15824-6713-FA4E-99ED-9CF430E7610D}"/>
              </a:ext>
            </a:extLst>
          </p:cNvPr>
          <p:cNvSpPr>
            <a:spLocks noGrp="1"/>
          </p:cNvSpPr>
          <p:nvPr>
            <p:ph idx="1"/>
          </p:nvPr>
        </p:nvSpPr>
        <p:spPr>
          <a:xfrm>
            <a:off x="762000" y="2279018"/>
            <a:ext cx="5314543" cy="3375920"/>
          </a:xfrm>
        </p:spPr>
        <p:txBody>
          <a:bodyPr anchor="t">
            <a:normAutofit lnSpcReduction="10000"/>
          </a:bodyPr>
          <a:lstStyle/>
          <a:p>
            <a:pPr marL="0" indent="0">
              <a:buNone/>
            </a:pPr>
            <a:r>
              <a:rPr lang="en-US" sz="1700" b="1" dirty="0">
                <a:latin typeface="Alte Haas Grotesk" panose="02000503000000020004" pitchFamily="2" charset="77"/>
              </a:rPr>
              <a:t>Marijuana can be addictive. </a:t>
            </a:r>
            <a:r>
              <a:rPr lang="en-US" sz="1700" dirty="0">
                <a:latin typeface="Alte Haas Grotesk" panose="02000503000000020004" pitchFamily="2" charset="77"/>
              </a:rPr>
              <a:t>Not everyone who uses marijuana will become addicted. Becoming addicted to drugs depends on a lot of factors, including the genes you were born with, the age you start using, how easily you can access the drug, your home and family life, your peers, and so on. Repeated marijuana use can lead to a marijuana use disorder. The most severe form is known as addiction. Addiction means that you have trouble controlling your drug use even if it’s causing bad things to happen. About 11 percent of people who use marijuana in a given year may have a drug problem. Those who begin using marijuana before age 18 are four to seven times more likely than adults to develop a drug problem</a:t>
            </a:r>
          </a:p>
        </p:txBody>
      </p:sp>
      <p:sp>
        <p:nvSpPr>
          <p:cNvPr id="65" name="Freeform: Shape 5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descr="A close up of a plant&#10;&#10;Description automatically generated">
            <a:extLst>
              <a:ext uri="{FF2B5EF4-FFF2-40B4-BE49-F238E27FC236}">
                <a16:creationId xmlns:a16="http://schemas.microsoft.com/office/drawing/2014/main" id="{785BD9E1-67B5-1149-A3F0-950B3237C021}"/>
              </a:ext>
            </a:extLst>
          </p:cNvPr>
          <p:cNvPicPr>
            <a:picLocks noChangeAspect="1"/>
          </p:cNvPicPr>
          <p:nvPr/>
        </p:nvPicPr>
        <p:blipFill rotWithShape="1">
          <a:blip r:embed="rId2"/>
          <a:srcRect r="3766"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99893598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B4EA2-B68C-6146-AEA1-B76234044184}"/>
              </a:ext>
            </a:extLst>
          </p:cNvPr>
          <p:cNvSpPr>
            <a:spLocks noGrp="1"/>
          </p:cNvSpPr>
          <p:nvPr>
            <p:ph type="title"/>
          </p:nvPr>
        </p:nvSpPr>
        <p:spPr>
          <a:xfrm>
            <a:off x="838200" y="103187"/>
            <a:ext cx="10515600" cy="1325563"/>
          </a:xfrm>
        </p:spPr>
        <p:txBody>
          <a:bodyPr/>
          <a:lstStyle/>
          <a:p>
            <a:r>
              <a:rPr lang="en-US" b="1" dirty="0">
                <a:latin typeface="Alte Haas Grotesk" panose="02000503000000020004" pitchFamily="2" charset="77"/>
              </a:rPr>
              <a:t>The Risks of Marijuana Use</a:t>
            </a:r>
          </a:p>
        </p:txBody>
      </p:sp>
      <p:sp>
        <p:nvSpPr>
          <p:cNvPr id="3" name="Content Placeholder 2">
            <a:extLst>
              <a:ext uri="{FF2B5EF4-FFF2-40B4-BE49-F238E27FC236}">
                <a16:creationId xmlns:a16="http://schemas.microsoft.com/office/drawing/2014/main" id="{623835F1-B395-1340-B1F7-82CD4884000C}"/>
              </a:ext>
            </a:extLst>
          </p:cNvPr>
          <p:cNvSpPr>
            <a:spLocks noGrp="1"/>
          </p:cNvSpPr>
          <p:nvPr>
            <p:ph idx="1"/>
          </p:nvPr>
        </p:nvSpPr>
        <p:spPr>
          <a:xfrm>
            <a:off x="838200" y="1377950"/>
            <a:ext cx="5719763" cy="5114925"/>
          </a:xfrm>
        </p:spPr>
        <p:txBody>
          <a:bodyPr>
            <a:normAutofit fontScale="70000" lnSpcReduction="20000"/>
          </a:bodyPr>
          <a:lstStyle/>
          <a:p>
            <a:r>
              <a:rPr lang="en-US" dirty="0">
                <a:latin typeface="Alte Haas Grotesk" panose="02000503000000020004" pitchFamily="2" charset="77"/>
              </a:rPr>
              <a:t>Research shows that marijuana affects safe-driving skills, like judgment, coordination, and reaction time. Marijuana makes it hard to judge distances and react to signals and sounds on the road. As with any psychoactive drug, impaired driving can cause deadly vehicle crashes.</a:t>
            </a:r>
          </a:p>
          <a:p>
            <a:r>
              <a:rPr lang="en-US" dirty="0">
                <a:latin typeface="Alte Haas Grotesk" panose="02000503000000020004" pitchFamily="2" charset="77"/>
              </a:rPr>
              <a:t>Marijuana is linked to problems in school. Marijuana dulls your attention, memory, and learning skills. </a:t>
            </a:r>
          </a:p>
          <a:p>
            <a:pPr fontAlgn="base"/>
            <a:r>
              <a:rPr lang="en-US" b="1" dirty="0">
                <a:latin typeface="Alte Haas Grotesk" panose="02000503000000020004" pitchFamily="2" charset="77"/>
              </a:rPr>
              <a:t>Long-term effects (effects of repeated use)</a:t>
            </a:r>
            <a:endParaRPr lang="en-US" dirty="0">
              <a:latin typeface="Alte Haas Grotesk" panose="02000503000000020004" pitchFamily="2" charset="77"/>
            </a:endParaRPr>
          </a:p>
          <a:p>
            <a:pPr fontAlgn="base"/>
            <a:r>
              <a:rPr lang="en-US" dirty="0">
                <a:latin typeface="Alte Haas Grotesk" panose="02000503000000020004" pitchFamily="2" charset="77"/>
              </a:rPr>
              <a:t>Risk of marijuana addiction</a:t>
            </a:r>
          </a:p>
          <a:p>
            <a:pPr fontAlgn="base"/>
            <a:r>
              <a:rPr lang="en-US" dirty="0">
                <a:latin typeface="Alte Haas Grotesk" panose="02000503000000020004" pitchFamily="2" charset="77"/>
              </a:rPr>
              <a:t>Long-term learning and memory problems if heavy use begins during youth</a:t>
            </a:r>
          </a:p>
          <a:p>
            <a:pPr fontAlgn="base"/>
            <a:r>
              <a:rPr lang="en-US" dirty="0">
                <a:latin typeface="Alte Haas Grotesk" panose="02000503000000020004" pitchFamily="2" charset="77"/>
              </a:rPr>
              <a:t>Risk for chronic cough, bronchitis</a:t>
            </a:r>
          </a:p>
          <a:p>
            <a:pPr fontAlgn="base"/>
            <a:r>
              <a:rPr lang="en-US" dirty="0">
                <a:latin typeface="Alte Haas Grotesk" panose="02000503000000020004" pitchFamily="2" charset="77"/>
              </a:rPr>
              <a:t>Risk of schizophrenia in some people with higher genetic risk</a:t>
            </a:r>
          </a:p>
          <a:p>
            <a:pPr fontAlgn="base"/>
            <a:r>
              <a:rPr lang="en-US" dirty="0">
                <a:latin typeface="Alte Haas Grotesk" panose="02000503000000020004" pitchFamily="2" charset="77"/>
              </a:rPr>
              <a:t>In rare cases, risk of recurrent episodes of severe nausea and vomiting</a:t>
            </a:r>
          </a:p>
          <a:p>
            <a:endParaRPr lang="en-US" dirty="0">
              <a:latin typeface="Alte Haas Grotesk" panose="02000503000000020004" pitchFamily="2" charset="77"/>
            </a:endParaRPr>
          </a:p>
        </p:txBody>
      </p:sp>
      <p:pic>
        <p:nvPicPr>
          <p:cNvPr id="5" name="Picture 4" descr="A picture containing person&#13;&#10;&#13;&#10;Description automatically generated">
            <a:extLst>
              <a:ext uri="{FF2B5EF4-FFF2-40B4-BE49-F238E27FC236}">
                <a16:creationId xmlns:a16="http://schemas.microsoft.com/office/drawing/2014/main" id="{FC9F50F4-261A-0A48-8683-3DDBAF61B7F1}"/>
              </a:ext>
            </a:extLst>
          </p:cNvPr>
          <p:cNvPicPr>
            <a:picLocks noChangeAspect="1"/>
          </p:cNvPicPr>
          <p:nvPr/>
        </p:nvPicPr>
        <p:blipFill>
          <a:blip r:embed="rId2"/>
          <a:stretch>
            <a:fillRect/>
          </a:stretch>
        </p:blipFill>
        <p:spPr>
          <a:xfrm>
            <a:off x="6753225" y="1377950"/>
            <a:ext cx="5114925" cy="5114925"/>
          </a:xfrm>
          <a:prstGeom prst="rect">
            <a:avLst/>
          </a:prstGeom>
        </p:spPr>
      </p:pic>
    </p:spTree>
    <p:extLst>
      <p:ext uri="{BB962C8B-B14F-4D97-AF65-F5344CB8AC3E}">
        <p14:creationId xmlns:p14="http://schemas.microsoft.com/office/powerpoint/2010/main" val="3313527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man, building, red&#13;&#10;&#13;&#10;Description automatically generated">
            <a:extLst>
              <a:ext uri="{FF2B5EF4-FFF2-40B4-BE49-F238E27FC236}">
                <a16:creationId xmlns:a16="http://schemas.microsoft.com/office/drawing/2014/main" id="{DAD75A9A-4784-2B46-B460-48DB9572696F}"/>
              </a:ext>
            </a:extLst>
          </p:cNvPr>
          <p:cNvPicPr>
            <a:picLocks noChangeAspect="1"/>
          </p:cNvPicPr>
          <p:nvPr/>
        </p:nvPicPr>
        <p:blipFill rotWithShape="1">
          <a:blip r:embed="rId2">
            <a:alphaModFix/>
            <a:extLst/>
          </a:blip>
          <a:srcRect r="6764"/>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AED6A00-994C-8B43-9DF1-AB8308B097D5}"/>
              </a:ext>
            </a:extLst>
          </p:cNvPr>
          <p:cNvSpPr>
            <a:spLocks noGrp="1"/>
          </p:cNvSpPr>
          <p:nvPr>
            <p:ph type="title"/>
          </p:nvPr>
        </p:nvSpPr>
        <p:spPr>
          <a:xfrm>
            <a:off x="804998" y="798445"/>
            <a:ext cx="4803636" cy="1311664"/>
          </a:xfrm>
        </p:spPr>
        <p:txBody>
          <a:bodyPr>
            <a:normAutofit/>
          </a:bodyPr>
          <a:lstStyle/>
          <a:p>
            <a:r>
              <a:rPr lang="en-US" b="1">
                <a:solidFill>
                  <a:srgbClr val="000000"/>
                </a:solidFill>
                <a:latin typeface="Alte Haas Grotesk" panose="02000503000000020004" pitchFamily="2" charset="77"/>
              </a:rPr>
              <a:t>Mental Health &amp; Addiction</a:t>
            </a:r>
          </a:p>
        </p:txBody>
      </p:sp>
      <p:sp>
        <p:nvSpPr>
          <p:cNvPr id="3" name="Content Placeholder 2">
            <a:extLst>
              <a:ext uri="{FF2B5EF4-FFF2-40B4-BE49-F238E27FC236}">
                <a16:creationId xmlns:a16="http://schemas.microsoft.com/office/drawing/2014/main" id="{73B9D015-C94E-0E4F-B045-53EDB536BCE8}"/>
              </a:ext>
            </a:extLst>
          </p:cNvPr>
          <p:cNvSpPr>
            <a:spLocks noGrp="1"/>
          </p:cNvSpPr>
          <p:nvPr>
            <p:ph idx="1"/>
          </p:nvPr>
        </p:nvSpPr>
        <p:spPr>
          <a:xfrm>
            <a:off x="804997" y="2272143"/>
            <a:ext cx="4706803" cy="3788830"/>
          </a:xfrm>
        </p:spPr>
        <p:txBody>
          <a:bodyPr anchor="ctr">
            <a:normAutofit/>
          </a:bodyPr>
          <a:lstStyle/>
          <a:p>
            <a:r>
              <a:rPr lang="en-US" sz="2000">
                <a:solidFill>
                  <a:srgbClr val="000000"/>
                </a:solidFill>
              </a:rPr>
              <a:t>In 2014, 20.2 million adults in the U.S. had a substance use disorder and 7.9 million had both a substance use disorder and another mental illness. More than half of the people with both a substance use disorder and another mental illness were men (4.1 million). Having two illnesses at the same time is known as “comorbidity” and it can make treating each disorder more difficult.</a:t>
            </a:r>
          </a:p>
        </p:txBody>
      </p:sp>
    </p:spTree>
    <p:extLst>
      <p:ext uri="{BB962C8B-B14F-4D97-AF65-F5344CB8AC3E}">
        <p14:creationId xmlns:p14="http://schemas.microsoft.com/office/powerpoint/2010/main" val="4023307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21960C-0A7D-624C-BD7B-11B141CF269C}"/>
              </a:ext>
            </a:extLst>
          </p:cNvPr>
          <p:cNvSpPr>
            <a:spLocks noGrp="1"/>
          </p:cNvSpPr>
          <p:nvPr>
            <p:ph type="title"/>
          </p:nvPr>
        </p:nvSpPr>
        <p:spPr>
          <a:xfrm>
            <a:off x="6094105" y="802955"/>
            <a:ext cx="4977976" cy="1454051"/>
          </a:xfrm>
        </p:spPr>
        <p:txBody>
          <a:bodyPr>
            <a:normAutofit/>
          </a:bodyPr>
          <a:lstStyle/>
          <a:p>
            <a:r>
              <a:rPr lang="en-US" b="1">
                <a:solidFill>
                  <a:srgbClr val="000000"/>
                </a:solidFill>
                <a:latin typeface="Alte Haas Grotesk" panose="02000503000000020004" pitchFamily="2" charset="77"/>
              </a:rPr>
              <a:t>Common Mental Illnesses</a:t>
            </a:r>
          </a:p>
        </p:txBody>
      </p:sp>
      <p:sp>
        <p:nvSpPr>
          <p:cNvPr id="2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descr="Brain in head">
            <a:extLst>
              <a:ext uri="{FF2B5EF4-FFF2-40B4-BE49-F238E27FC236}">
                <a16:creationId xmlns:a16="http://schemas.microsoft.com/office/drawing/2014/main" id="{456F4692-6C4F-423B-A492-8EA9EC9357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7870A85F-AB55-8149-964F-00EF8A663A4E}"/>
              </a:ext>
            </a:extLst>
          </p:cNvPr>
          <p:cNvSpPr>
            <a:spLocks noGrp="1"/>
          </p:cNvSpPr>
          <p:nvPr>
            <p:ph idx="1"/>
          </p:nvPr>
        </p:nvSpPr>
        <p:spPr>
          <a:xfrm>
            <a:off x="6090574" y="2421682"/>
            <a:ext cx="4977578" cy="3639289"/>
          </a:xfrm>
        </p:spPr>
        <p:txBody>
          <a:bodyPr anchor="ctr">
            <a:normAutofit lnSpcReduction="10000"/>
          </a:bodyPr>
          <a:lstStyle/>
          <a:p>
            <a:pPr marL="0" indent="0">
              <a:buNone/>
            </a:pPr>
            <a:r>
              <a:rPr lang="en-US" sz="2000">
                <a:solidFill>
                  <a:srgbClr val="000000"/>
                </a:solidFill>
                <a:latin typeface="Alte Haas Grotesk" panose="02000503000000020004" pitchFamily="2" charset="77"/>
              </a:rPr>
              <a:t>Mental Illness can affect anyone of any age. Some of the most common mental illnesses can begin to manifest during teen years:</a:t>
            </a:r>
          </a:p>
          <a:p>
            <a:r>
              <a:rPr lang="en-US" sz="2000">
                <a:solidFill>
                  <a:srgbClr val="000000"/>
                </a:solidFill>
                <a:latin typeface="Alte Haas Grotesk" panose="02000503000000020004" pitchFamily="2" charset="77"/>
              </a:rPr>
              <a:t>Post Traumatic Stress Disorder (PTSD) which can often occur after a traumatic event like the death of a loved one, exposure to trauma like abuse, rape, sexual assault, and others.</a:t>
            </a:r>
          </a:p>
          <a:p>
            <a:r>
              <a:rPr lang="en-US" sz="2000">
                <a:solidFill>
                  <a:srgbClr val="000000"/>
                </a:solidFill>
                <a:latin typeface="Alte Haas Grotesk" panose="02000503000000020004" pitchFamily="2" charset="77"/>
              </a:rPr>
              <a:t>Depression</a:t>
            </a:r>
          </a:p>
          <a:p>
            <a:r>
              <a:rPr lang="en-US" sz="2000">
                <a:solidFill>
                  <a:srgbClr val="000000"/>
                </a:solidFill>
                <a:latin typeface="Alte Haas Grotesk" panose="02000503000000020004" pitchFamily="2" charset="77"/>
              </a:rPr>
              <a:t>Anxiety</a:t>
            </a:r>
          </a:p>
          <a:p>
            <a:r>
              <a:rPr lang="en-US" sz="2000">
                <a:solidFill>
                  <a:srgbClr val="000000"/>
                </a:solidFill>
                <a:latin typeface="Alte Haas Grotesk" panose="02000503000000020004" pitchFamily="2" charset="77"/>
              </a:rPr>
              <a:t>Obsessive Compulsive Disorder (OCD)</a:t>
            </a:r>
          </a:p>
        </p:txBody>
      </p:sp>
    </p:spTree>
    <p:extLst>
      <p:ext uri="{BB962C8B-B14F-4D97-AF65-F5344CB8AC3E}">
        <p14:creationId xmlns:p14="http://schemas.microsoft.com/office/powerpoint/2010/main" val="3850269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030D1-65B1-984B-866F-3712FAE87D36}"/>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latin typeface="Alte Haas Grotesk" panose="02000503000000020004" pitchFamily="2" charset="77"/>
              </a:rPr>
              <a:t>Mental Illness &amp; Addiction are not shameful</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AA9688-7040-734A-9079-B70903DB132F}"/>
              </a:ext>
            </a:extLst>
          </p:cNvPr>
          <p:cNvSpPr>
            <a:spLocks noGrp="1"/>
          </p:cNvSpPr>
          <p:nvPr>
            <p:ph idx="1"/>
          </p:nvPr>
        </p:nvSpPr>
        <p:spPr>
          <a:xfrm>
            <a:off x="4976031" y="963877"/>
            <a:ext cx="6377769" cy="4930246"/>
          </a:xfrm>
        </p:spPr>
        <p:txBody>
          <a:bodyPr anchor="ctr">
            <a:normAutofit lnSpcReduction="10000"/>
          </a:bodyPr>
          <a:lstStyle/>
          <a:p>
            <a:r>
              <a:rPr lang="en-US" sz="2400" dirty="0">
                <a:latin typeface="Alte Haas Grotesk" panose="02000503000000020004" pitchFamily="2" charset="77"/>
              </a:rPr>
              <a:t>Often stigma (a mark of disgrace associated with a particular circumstance, quality, or person) can be associated with mental illness and substance abuse and can be a barrier to seeking assistance. If you, or someone you know, is struggling with a mental health or substance use issue, reach out to a trusted friend, family member or adult like a teacher, coach, or counselor. </a:t>
            </a:r>
          </a:p>
          <a:p>
            <a:r>
              <a:rPr lang="en-US" sz="2400" dirty="0">
                <a:latin typeface="Alte Haas Grotesk" panose="02000503000000020004" pitchFamily="2" charset="77"/>
              </a:rPr>
              <a:t>Medications and treatment like therapy, anti-depressants, anxiolytics, can help to treat mental illness and reduce the likelihood of substance use as self-medication for disorders</a:t>
            </a:r>
          </a:p>
        </p:txBody>
      </p:sp>
    </p:spTree>
    <p:extLst>
      <p:ext uri="{BB962C8B-B14F-4D97-AF65-F5344CB8AC3E}">
        <p14:creationId xmlns:p14="http://schemas.microsoft.com/office/powerpoint/2010/main" val="1405600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E4B8-67B8-B140-A9D4-BBFA92269135}"/>
              </a:ext>
            </a:extLst>
          </p:cNvPr>
          <p:cNvSpPr>
            <a:spLocks noGrp="1"/>
          </p:cNvSpPr>
          <p:nvPr>
            <p:ph type="title"/>
          </p:nvPr>
        </p:nvSpPr>
        <p:spPr>
          <a:xfrm>
            <a:off x="1136429" y="350838"/>
            <a:ext cx="7474172" cy="1325563"/>
          </a:xfrm>
        </p:spPr>
        <p:txBody>
          <a:bodyPr>
            <a:normAutofit/>
          </a:bodyPr>
          <a:lstStyle/>
          <a:p>
            <a:r>
              <a:rPr lang="en-US" b="1" dirty="0">
                <a:latin typeface="Alte Haas Grotesk" panose="02000503000000020004" pitchFamily="2" charset="77"/>
              </a:rPr>
              <a:t>Addiction Treatment &amp; Support</a:t>
            </a:r>
          </a:p>
        </p:txBody>
      </p:sp>
      <p:sp>
        <p:nvSpPr>
          <p:cNvPr id="3" name="Content Placeholder 2">
            <a:extLst>
              <a:ext uri="{FF2B5EF4-FFF2-40B4-BE49-F238E27FC236}">
                <a16:creationId xmlns:a16="http://schemas.microsoft.com/office/drawing/2014/main" id="{499B3685-267A-814E-AC46-E7E71D182EA5}"/>
              </a:ext>
            </a:extLst>
          </p:cNvPr>
          <p:cNvSpPr>
            <a:spLocks noGrp="1"/>
          </p:cNvSpPr>
          <p:nvPr>
            <p:ph idx="1"/>
          </p:nvPr>
        </p:nvSpPr>
        <p:spPr>
          <a:xfrm>
            <a:off x="1136429" y="2278173"/>
            <a:ext cx="6467867" cy="3450613"/>
          </a:xfrm>
        </p:spPr>
        <p:txBody>
          <a:bodyPr anchor="ctr">
            <a:noAutofit/>
          </a:bodyPr>
          <a:lstStyle/>
          <a:p>
            <a:pPr marL="0" indent="0">
              <a:buNone/>
            </a:pPr>
            <a:r>
              <a:rPr lang="en-US" dirty="0">
                <a:latin typeface="Alte Haas Grotesk" panose="02000503000000020004" pitchFamily="2" charset="77"/>
              </a:rPr>
              <a:t>While addiction is considered a chronic disease that cannot be “cured” there is help for those struggling. Treatment for addiction(s) can include:</a:t>
            </a:r>
          </a:p>
          <a:p>
            <a:r>
              <a:rPr lang="en-US" dirty="0">
                <a:latin typeface="Alte Haas Grotesk" panose="02000503000000020004" pitchFamily="2" charset="77"/>
              </a:rPr>
              <a:t>Individual Counseling</a:t>
            </a:r>
          </a:p>
          <a:p>
            <a:r>
              <a:rPr lang="en-US" dirty="0">
                <a:latin typeface="Alte Haas Grotesk" panose="02000503000000020004" pitchFamily="2" charset="77"/>
              </a:rPr>
              <a:t>Group Therapy</a:t>
            </a:r>
          </a:p>
          <a:p>
            <a:r>
              <a:rPr lang="en-US" dirty="0">
                <a:latin typeface="Alte Haas Grotesk" panose="02000503000000020004" pitchFamily="2" charset="77"/>
              </a:rPr>
              <a:t>Family Counseling</a:t>
            </a:r>
          </a:p>
          <a:p>
            <a:r>
              <a:rPr lang="en-US" dirty="0">
                <a:latin typeface="Alte Haas Grotesk" panose="02000503000000020004" pitchFamily="2" charset="77"/>
              </a:rPr>
              <a:t>Residential or in-patient treatment</a:t>
            </a:r>
          </a:p>
          <a:p>
            <a:r>
              <a:rPr lang="en-US" dirty="0">
                <a:latin typeface="Alte Haas Grotesk" panose="02000503000000020004" pitchFamily="2" charset="77"/>
              </a:rPr>
              <a:t>Outpatient Treatment</a:t>
            </a:r>
          </a:p>
          <a:p>
            <a:r>
              <a:rPr lang="en-US" dirty="0">
                <a:latin typeface="Alte Haas Grotesk" panose="02000503000000020004" pitchFamily="2" charset="77"/>
              </a:rPr>
              <a:t>Medication-Assisted Treatment</a:t>
            </a:r>
          </a:p>
        </p:txBody>
      </p:sp>
      <p:sp>
        <p:nvSpPr>
          <p:cNvPr id="19" name="Rectangle 1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edicine">
            <a:extLst>
              <a:ext uri="{FF2B5EF4-FFF2-40B4-BE49-F238E27FC236}">
                <a16:creationId xmlns:a16="http://schemas.microsoft.com/office/drawing/2014/main" id="{8B9691C5-5864-4F3E-95B0-0E243CA57C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3497459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06DF3613-3B83-F14B-B86B-FE278D3612C5}"/>
              </a:ext>
            </a:extLst>
          </p:cNvPr>
          <p:cNvSpPr>
            <a:spLocks noGrp="1"/>
          </p:cNvSpPr>
          <p:nvPr>
            <p:ph type="title"/>
          </p:nvPr>
        </p:nvSpPr>
        <p:spPr>
          <a:xfrm>
            <a:off x="960983" y="498143"/>
            <a:ext cx="10269613" cy="1278902"/>
          </a:xfrm>
        </p:spPr>
        <p:txBody>
          <a:bodyPr>
            <a:normAutofit/>
          </a:bodyPr>
          <a:lstStyle/>
          <a:p>
            <a:r>
              <a:rPr lang="en-US" b="1">
                <a:solidFill>
                  <a:schemeClr val="bg1"/>
                </a:solidFill>
                <a:latin typeface="Alte Haas Grotesk" panose="02000503000000020004" pitchFamily="2" charset="77"/>
              </a:rPr>
              <a:t>Who We Are</a:t>
            </a:r>
          </a:p>
        </p:txBody>
      </p:sp>
      <p:pic>
        <p:nvPicPr>
          <p:cNvPr id="17" name="Graphic 16" descr="Team">
            <a:extLst>
              <a:ext uri="{FF2B5EF4-FFF2-40B4-BE49-F238E27FC236}">
                <a16:creationId xmlns:a16="http://schemas.microsoft.com/office/drawing/2014/main" id="{086CC24C-F898-47A7-9DFE-5782A8FEAD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2463" y="2989536"/>
            <a:ext cx="2603386" cy="2603386"/>
          </a:xfrm>
          <a:prstGeom prst="rect">
            <a:avLst/>
          </a:prstGeom>
          <a:effectLst/>
        </p:spPr>
      </p:pic>
      <p:sp>
        <p:nvSpPr>
          <p:cNvPr id="3" name="Content Placeholder 2">
            <a:extLst>
              <a:ext uri="{FF2B5EF4-FFF2-40B4-BE49-F238E27FC236}">
                <a16:creationId xmlns:a16="http://schemas.microsoft.com/office/drawing/2014/main" id="{AA534A48-5B92-B141-8F25-7E539C19B866}"/>
              </a:ext>
            </a:extLst>
          </p:cNvPr>
          <p:cNvSpPr>
            <a:spLocks noGrp="1"/>
          </p:cNvSpPr>
          <p:nvPr>
            <p:ph idx="1"/>
          </p:nvPr>
        </p:nvSpPr>
        <p:spPr>
          <a:xfrm>
            <a:off x="4389062" y="2944460"/>
            <a:ext cx="6841534" cy="2866318"/>
          </a:xfrm>
        </p:spPr>
        <p:txBody>
          <a:bodyPr>
            <a:normAutofit lnSpcReduction="10000"/>
          </a:bodyPr>
          <a:lstStyle/>
          <a:p>
            <a:pPr marL="0" indent="0">
              <a:buNone/>
            </a:pPr>
            <a:r>
              <a:rPr lang="en-US" sz="1900">
                <a:latin typeface="Alte Haas Grotesk" panose="02000503000000020004" pitchFamily="2" charset="77"/>
              </a:rPr>
              <a:t>We are doctors, therapists, case managers, social workers, chefs and more! From vastly different backgrounds, we came together with something in common: we’ve all been affected by addiction in some way, and we all want to build a healthier community. Each of us is wholeheartedly dedicated to supporting people who are working to overcome addiction and maintain a recovery lifestyle.</a:t>
            </a:r>
          </a:p>
          <a:p>
            <a:pPr marL="0" indent="0">
              <a:buNone/>
            </a:pPr>
            <a:r>
              <a:rPr lang="en-US" sz="1900">
                <a:latin typeface="Alte Haas Grotesk" panose="02000503000000020004" pitchFamily="2" charset="77"/>
              </a:rPr>
              <a:t>Our mission is to promote the overall health, wellness, and recovery of individuals impacted by substance use and behavioral health issues by meeting the treatment needs of our clients and community.</a:t>
            </a:r>
          </a:p>
        </p:txBody>
      </p:sp>
    </p:spTree>
    <p:extLst>
      <p:ext uri="{BB962C8B-B14F-4D97-AF65-F5344CB8AC3E}">
        <p14:creationId xmlns:p14="http://schemas.microsoft.com/office/powerpoint/2010/main" val="174258707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E86F69-7090-5141-8C71-4529E7FBC21F}"/>
              </a:ext>
            </a:extLst>
          </p:cNvPr>
          <p:cNvSpPr>
            <a:spLocks noGrp="1"/>
          </p:cNvSpPr>
          <p:nvPr>
            <p:ph type="title"/>
          </p:nvPr>
        </p:nvSpPr>
        <p:spPr>
          <a:xfrm>
            <a:off x="863029" y="1012004"/>
            <a:ext cx="3416158" cy="4795408"/>
          </a:xfrm>
        </p:spPr>
        <p:txBody>
          <a:bodyPr>
            <a:normAutofit/>
          </a:bodyPr>
          <a:lstStyle/>
          <a:p>
            <a:r>
              <a:rPr lang="en-US" b="1" dirty="0">
                <a:solidFill>
                  <a:srgbClr val="FFFFFF"/>
                </a:solidFill>
                <a:latin typeface="Alte Haas Grotesk" panose="02000503000000020004" pitchFamily="2" charset="77"/>
              </a:rPr>
              <a:t>What We Offer</a:t>
            </a:r>
          </a:p>
        </p:txBody>
      </p:sp>
      <p:graphicFrame>
        <p:nvGraphicFramePr>
          <p:cNvPr id="5" name="Content Placeholder 2">
            <a:extLst>
              <a:ext uri="{FF2B5EF4-FFF2-40B4-BE49-F238E27FC236}">
                <a16:creationId xmlns:a16="http://schemas.microsoft.com/office/drawing/2014/main" id="{8FB95613-A45E-4463-8F54-8DF68767272D}"/>
              </a:ext>
            </a:extLst>
          </p:cNvPr>
          <p:cNvGraphicFramePr>
            <a:graphicFrameLocks noGrp="1"/>
          </p:cNvGraphicFramePr>
          <p:nvPr>
            <p:ph idx="1"/>
            <p:extLst>
              <p:ext uri="{D42A27DB-BD31-4B8C-83A1-F6EECF244321}">
                <p14:modId xmlns:p14="http://schemas.microsoft.com/office/powerpoint/2010/main" val="221331873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2830995"/>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35FBAF-8B57-F243-B79E-3072881C7543}"/>
              </a:ext>
            </a:extLst>
          </p:cNvPr>
          <p:cNvSpPr>
            <a:spLocks noGrp="1"/>
          </p:cNvSpPr>
          <p:nvPr>
            <p:ph type="title"/>
          </p:nvPr>
        </p:nvSpPr>
        <p:spPr>
          <a:xfrm>
            <a:off x="6392598" y="640263"/>
            <a:ext cx="5221266" cy="1344975"/>
          </a:xfrm>
        </p:spPr>
        <p:txBody>
          <a:bodyPr>
            <a:normAutofit/>
          </a:bodyPr>
          <a:lstStyle/>
          <a:p>
            <a:pPr algn="ctr"/>
            <a:r>
              <a:rPr lang="en-US" sz="4000" b="1">
                <a:latin typeface="Alte Haas Grotesk" panose="02000503000000020004" pitchFamily="2" charset="77"/>
              </a:rPr>
              <a:t>What is Addiction?</a:t>
            </a:r>
          </a:p>
        </p:txBody>
      </p:sp>
      <p:pic>
        <p:nvPicPr>
          <p:cNvPr id="7" name="Picture 6">
            <a:extLst>
              <a:ext uri="{FF2B5EF4-FFF2-40B4-BE49-F238E27FC236}">
                <a16:creationId xmlns:a16="http://schemas.microsoft.com/office/drawing/2014/main" id="{8C62F15A-7666-AC47-8606-F390E752C857}"/>
              </a:ext>
            </a:extLst>
          </p:cNvPr>
          <p:cNvPicPr>
            <a:picLocks noChangeAspect="1"/>
          </p:cNvPicPr>
          <p:nvPr/>
        </p:nvPicPr>
        <p:blipFill>
          <a:blip r:embed="rId2"/>
          <a:stretch>
            <a:fillRect/>
          </a:stretch>
        </p:blipFill>
        <p:spPr>
          <a:xfrm>
            <a:off x="484632" y="652994"/>
            <a:ext cx="5126736" cy="5396563"/>
          </a:xfrm>
          <a:prstGeom prst="rect">
            <a:avLst/>
          </a:prstGeom>
        </p:spPr>
      </p:pic>
      <p:sp>
        <p:nvSpPr>
          <p:cNvPr id="3" name="Content Placeholder 2">
            <a:extLst>
              <a:ext uri="{FF2B5EF4-FFF2-40B4-BE49-F238E27FC236}">
                <a16:creationId xmlns:a16="http://schemas.microsoft.com/office/drawing/2014/main" id="{7343EC70-CFA7-774B-BA06-6FB085440A62}"/>
              </a:ext>
            </a:extLst>
          </p:cNvPr>
          <p:cNvSpPr>
            <a:spLocks noGrp="1"/>
          </p:cNvSpPr>
          <p:nvPr>
            <p:ph idx="1"/>
          </p:nvPr>
        </p:nvSpPr>
        <p:spPr>
          <a:xfrm>
            <a:off x="6391903" y="2121763"/>
            <a:ext cx="5235490" cy="3773010"/>
          </a:xfrm>
        </p:spPr>
        <p:txBody>
          <a:bodyPr>
            <a:normAutofit/>
          </a:bodyPr>
          <a:lstStyle/>
          <a:p>
            <a:pPr marL="0" indent="0">
              <a:buNone/>
            </a:pPr>
            <a:r>
              <a:rPr lang="en-US" sz="1400" dirty="0">
                <a:latin typeface="Alte Haas Grotesk" panose="02000503000000020004" pitchFamily="2" charset="77"/>
              </a:rPr>
              <a:t>Addiction is a primary, chronic disease of brain reward, motivation, memory and related circuitry. Dysfunction in these circuits leads to characteristic biological, psychological, social and spiritual manifestations. This is reflected in an individual pathologically pursuing reward and/or relief by substance use and other behaviors.</a:t>
            </a:r>
          </a:p>
          <a:p>
            <a:pPr marL="0" indent="0">
              <a:buNone/>
            </a:pPr>
            <a:r>
              <a:rPr lang="en-US" sz="1400" dirty="0">
                <a:latin typeface="Alte Haas Grotesk" panose="02000503000000020004" pitchFamily="2" charset="77"/>
              </a:rPr>
              <a:t>Addiction is characterized by inability to consistently abstain, impairment in behavioral control, craving, diminished recognition of significant problems with one’s behaviors and interpersonal relationships, and a dysfunctional emotional response. Like other chronic diseases, addiction often involves cycles of relapse and remission. Without treatment or engagement in recovery activities, addiction is progressive and can result in disability or premature death.</a:t>
            </a:r>
          </a:p>
          <a:p>
            <a:pPr marL="0" indent="0">
              <a:buNone/>
            </a:pPr>
            <a:br>
              <a:rPr lang="en-US" sz="1400" dirty="0"/>
            </a:br>
            <a:endParaRPr lang="en-US" sz="1400" dirty="0"/>
          </a:p>
        </p:txBody>
      </p:sp>
    </p:spTree>
    <p:extLst>
      <p:ext uri="{BB962C8B-B14F-4D97-AF65-F5344CB8AC3E}">
        <p14:creationId xmlns:p14="http://schemas.microsoft.com/office/powerpoint/2010/main" val="378130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6883" y="936654"/>
            <a:ext cx="3315716"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Thank you</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TextBox 4"/>
          <p:cNvSpPr txBox="1"/>
          <p:nvPr/>
        </p:nvSpPr>
        <p:spPr>
          <a:xfrm>
            <a:off x="1585682" y="2029794"/>
            <a:ext cx="1741182" cy="461665"/>
          </a:xfrm>
          <a:prstGeom prst="rect">
            <a:avLst/>
          </a:prstGeom>
          <a:noFill/>
        </p:spPr>
        <p:txBody>
          <a:bodyPr wrap="none" rtlCol="0">
            <a:spAutoFit/>
          </a:bodyPr>
          <a:lstStyle/>
          <a:p>
            <a:r>
              <a:rPr lang="en-US" sz="2400" dirty="0">
                <a:latin typeface="Corbel" charset="0"/>
                <a:ea typeface="Corbel" charset="0"/>
                <a:cs typeface="Corbel" charset="0"/>
              </a:rPr>
              <a:t>Contact Me: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0548" r="28520"/>
          <a:stretch/>
        </p:blipFill>
        <p:spPr>
          <a:xfrm>
            <a:off x="1316916" y="2661270"/>
            <a:ext cx="2221066" cy="2907192"/>
          </a:xfrm>
          <a:prstGeom prst="rect">
            <a:avLst/>
          </a:prstGeom>
        </p:spPr>
      </p:pic>
      <p:sp>
        <p:nvSpPr>
          <p:cNvPr id="7" name="TextBox 6"/>
          <p:cNvSpPr txBox="1"/>
          <p:nvPr/>
        </p:nvSpPr>
        <p:spPr>
          <a:xfrm>
            <a:off x="3789903" y="2958021"/>
            <a:ext cx="5003549" cy="1754326"/>
          </a:xfrm>
          <a:prstGeom prst="rect">
            <a:avLst/>
          </a:prstGeom>
          <a:noFill/>
        </p:spPr>
        <p:txBody>
          <a:bodyPr wrap="none" rtlCol="0">
            <a:spAutoFit/>
          </a:bodyPr>
          <a:lstStyle/>
          <a:p>
            <a:r>
              <a:rPr lang="en-US" dirty="0">
                <a:latin typeface="Corbel" charset="0"/>
                <a:ea typeface="Corbel" charset="0"/>
                <a:cs typeface="Corbel" charset="0"/>
              </a:rPr>
              <a:t>Kate Kerr, Director of Communications &amp; Outreach</a:t>
            </a:r>
          </a:p>
          <a:p>
            <a:r>
              <a:rPr lang="en-US" dirty="0">
                <a:latin typeface="Corbel" charset="0"/>
                <a:ea typeface="Corbel" charset="0"/>
                <a:cs typeface="Corbel" charset="0"/>
              </a:rPr>
              <a:t>Addiction Treatment Services</a:t>
            </a:r>
          </a:p>
          <a:p>
            <a:r>
              <a:rPr lang="en-US" dirty="0">
                <a:latin typeface="Corbel" charset="0"/>
                <a:ea typeface="Corbel" charset="0"/>
                <a:cs typeface="Corbel" charset="0"/>
              </a:rPr>
              <a:t>1010 S. Garfield Ave., Traverse City, MI 49686</a:t>
            </a:r>
          </a:p>
          <a:p>
            <a:r>
              <a:rPr lang="en-US" dirty="0" err="1">
                <a:latin typeface="Corbel" charset="0"/>
                <a:ea typeface="Corbel" charset="0"/>
                <a:cs typeface="Corbel" charset="0"/>
              </a:rPr>
              <a:t>katek@addictiontreatmentservices.org</a:t>
            </a:r>
            <a:endParaRPr lang="en-US" dirty="0">
              <a:latin typeface="Corbel" charset="0"/>
              <a:ea typeface="Corbel" charset="0"/>
              <a:cs typeface="Corbel" charset="0"/>
            </a:endParaRPr>
          </a:p>
          <a:p>
            <a:r>
              <a:rPr lang="en-US" dirty="0">
                <a:latin typeface="Corbel" charset="0"/>
                <a:ea typeface="Corbel" charset="0"/>
                <a:cs typeface="Corbel" charset="0"/>
              </a:rPr>
              <a:t>Phone: 231.346.5218 x 204 Mobile: 517.488.8940</a:t>
            </a:r>
          </a:p>
          <a:p>
            <a:r>
              <a:rPr lang="en-US" dirty="0" err="1">
                <a:latin typeface="Corbel" charset="0"/>
                <a:ea typeface="Corbel" charset="0"/>
                <a:cs typeface="Corbel" charset="0"/>
              </a:rPr>
              <a:t>www.addictiontreatmentservices.org</a:t>
            </a:r>
            <a:endParaRPr lang="en-US" dirty="0">
              <a:latin typeface="Corbel" charset="0"/>
              <a:ea typeface="Corbel" charset="0"/>
              <a:cs typeface="Corbel" charset="0"/>
            </a:endParaRPr>
          </a:p>
        </p:txBody>
      </p:sp>
    </p:spTree>
    <p:extLst>
      <p:ext uri="{BB962C8B-B14F-4D97-AF65-F5344CB8AC3E}">
        <p14:creationId xmlns:p14="http://schemas.microsoft.com/office/powerpoint/2010/main" val="3702490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ground, person, clothing, sitting&#10;&#10;Description automatically generated">
            <a:extLst>
              <a:ext uri="{FF2B5EF4-FFF2-40B4-BE49-F238E27FC236}">
                <a16:creationId xmlns:a16="http://schemas.microsoft.com/office/drawing/2014/main" id="{024E3F27-4119-F641-AAAD-7C4776C64CC1}"/>
              </a:ext>
            </a:extLst>
          </p:cNvPr>
          <p:cNvPicPr>
            <a:picLocks noGrp="1" noChangeAspect="1"/>
          </p:cNvPicPr>
          <p:nvPr>
            <p:ph idx="1"/>
          </p:nvPr>
        </p:nvPicPr>
        <p:blipFill rotWithShape="1">
          <a:blip r:embed="rId2">
            <a:extLst/>
          </a:blip>
          <a:srcRect r="7778"/>
          <a:stretch/>
        </p:blipFill>
        <p:spPr>
          <a:xfrm>
            <a:off x="-11909" y="10"/>
            <a:ext cx="6324601" cy="6857990"/>
          </a:xfrm>
          <a:prstGeom prst="rect">
            <a:avLst/>
          </a:prstGeom>
        </p:spPr>
      </p:pic>
      <p:pic>
        <p:nvPicPr>
          <p:cNvPr id="18" name="Picture 17">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838FAD-00FB-8C47-89BB-D9BD09D2FAAD}"/>
              </a:ext>
            </a:extLst>
          </p:cNvPr>
          <p:cNvSpPr>
            <a:spLocks noGrp="1"/>
          </p:cNvSpPr>
          <p:nvPr>
            <p:ph type="title"/>
          </p:nvPr>
        </p:nvSpPr>
        <p:spPr>
          <a:xfrm>
            <a:off x="6751320" y="1312465"/>
            <a:ext cx="4869179" cy="1325563"/>
          </a:xfrm>
        </p:spPr>
        <p:txBody>
          <a:bodyPr vert="horz" lIns="91440" tIns="45720" rIns="91440" bIns="45720" rtlCol="0" anchor="ctr">
            <a:normAutofit/>
          </a:bodyPr>
          <a:lstStyle/>
          <a:p>
            <a:r>
              <a:rPr lang="en-US" b="1" dirty="0">
                <a:solidFill>
                  <a:srgbClr val="000000"/>
                </a:solidFill>
                <a:latin typeface="Alte Haas Grotesk" panose="02000503000000020004" pitchFamily="2" charset="77"/>
              </a:rPr>
              <a:t>“I’m too young to get addicted…”</a:t>
            </a:r>
          </a:p>
        </p:txBody>
      </p:sp>
      <p:sp>
        <p:nvSpPr>
          <p:cNvPr id="6" name="TextBox 5">
            <a:extLst>
              <a:ext uri="{FF2B5EF4-FFF2-40B4-BE49-F238E27FC236}">
                <a16:creationId xmlns:a16="http://schemas.microsoft.com/office/drawing/2014/main" id="{71968FFF-61A4-DB4D-9DA1-477FF75077BE}"/>
              </a:ext>
            </a:extLst>
          </p:cNvPr>
          <p:cNvSpPr txBox="1"/>
          <p:nvPr/>
        </p:nvSpPr>
        <p:spPr>
          <a:xfrm>
            <a:off x="6763229" y="2116091"/>
            <a:ext cx="4869179" cy="3047946"/>
          </a:xfrm>
          <a:prstGeom prst="rect">
            <a:avLst/>
          </a:prstGeom>
        </p:spPr>
        <p:txBody>
          <a:bodyPr vert="horz" lIns="91440" tIns="45720" rIns="91440" bIns="45720" rtlCol="0" anchor="b">
            <a:normAutofit/>
          </a:bodyPr>
          <a:lstStyle/>
          <a:p>
            <a:pPr>
              <a:lnSpc>
                <a:spcPct val="90000"/>
              </a:lnSpc>
              <a:spcAft>
                <a:spcPts val="600"/>
              </a:spcAft>
            </a:pPr>
            <a:r>
              <a:rPr lang="en-US" dirty="0">
                <a:solidFill>
                  <a:srgbClr val="000000"/>
                </a:solidFill>
                <a:latin typeface="Alte Haas Grotesk" panose="02000503000000020004" pitchFamily="2" charset="77"/>
              </a:rPr>
              <a:t>Addiction does not discriminate when it comes to age. Anyone who drinks or uses drugs runs the risk of becoming addicted. In fact, people who drink alcohol or use drugs at an early age are much more likely to develop an alcohol or substance use disorder. </a:t>
            </a:r>
          </a:p>
          <a:p>
            <a:pPr>
              <a:lnSpc>
                <a:spcPct val="90000"/>
              </a:lnSpc>
              <a:spcAft>
                <a:spcPts val="600"/>
              </a:spcAft>
            </a:pPr>
            <a:r>
              <a:rPr lang="en-US" dirty="0">
                <a:solidFill>
                  <a:srgbClr val="000000"/>
                </a:solidFill>
                <a:latin typeface="Alte Haas Grotesk" panose="02000503000000020004" pitchFamily="2" charset="77"/>
              </a:rPr>
              <a:t>Approximately 50% of teens have misused drugs (legal or illicit) at least once in their lifetime.</a:t>
            </a:r>
          </a:p>
        </p:txBody>
      </p:sp>
    </p:spTree>
    <p:extLst>
      <p:ext uri="{BB962C8B-B14F-4D97-AF65-F5344CB8AC3E}">
        <p14:creationId xmlns:p14="http://schemas.microsoft.com/office/powerpoint/2010/main" val="4001901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17" name="Group 16">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8"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8" name="Freeform: Shape 37">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0"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6"/>
          </a:solid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F34DF5D7-49DB-8C49-A781-71E0E52316A9}"/>
              </a:ext>
            </a:extLst>
          </p:cNvPr>
          <p:cNvSpPr>
            <a:spLocks noGrp="1"/>
          </p:cNvSpPr>
          <p:nvPr>
            <p:ph type="title"/>
          </p:nvPr>
        </p:nvSpPr>
        <p:spPr>
          <a:xfrm>
            <a:off x="2654187" y="2532271"/>
            <a:ext cx="6959446" cy="1662475"/>
          </a:xfrm>
        </p:spPr>
        <p:txBody>
          <a:bodyPr vert="horz" lIns="91440" tIns="45720" rIns="91440" bIns="45720" rtlCol="0" anchor="b">
            <a:normAutofit fontScale="90000"/>
          </a:bodyPr>
          <a:lstStyle/>
          <a:p>
            <a:pPr algn="ctr"/>
            <a:r>
              <a:rPr lang="en-US" sz="4800" b="1" kern="1200" dirty="0">
                <a:solidFill>
                  <a:srgbClr val="FFFFFF"/>
                </a:solidFill>
                <a:latin typeface="Alte Haas Grotesk" panose="02000503000000020004" pitchFamily="2" charset="77"/>
              </a:rPr>
              <a:t>What are the most common drugs used by teens?</a:t>
            </a:r>
          </a:p>
        </p:txBody>
      </p:sp>
    </p:spTree>
    <p:extLst>
      <p:ext uri="{BB962C8B-B14F-4D97-AF65-F5344CB8AC3E}">
        <p14:creationId xmlns:p14="http://schemas.microsoft.com/office/powerpoint/2010/main" val="1657322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F71448A-3A83-1E46-B053-7C659F5553B8}"/>
              </a:ext>
            </a:extLst>
          </p:cNvPr>
          <p:cNvSpPr>
            <a:spLocks noGrp="1"/>
          </p:cNvSpPr>
          <p:nvPr>
            <p:ph type="title"/>
          </p:nvPr>
        </p:nvSpPr>
        <p:spPr>
          <a:xfrm>
            <a:off x="833002" y="365125"/>
            <a:ext cx="10520702" cy="1325563"/>
          </a:xfrm>
        </p:spPr>
        <p:txBody>
          <a:bodyPr>
            <a:normAutofit/>
          </a:bodyPr>
          <a:lstStyle/>
          <a:p>
            <a:r>
              <a:rPr lang="en-US" b="1" dirty="0">
                <a:latin typeface="Alte Haas Grotesk" panose="02000503000000020004" pitchFamily="2" charset="77"/>
              </a:rPr>
              <a:t>Common Drugs of Misuse</a:t>
            </a:r>
          </a:p>
        </p:txBody>
      </p:sp>
      <p:graphicFrame>
        <p:nvGraphicFramePr>
          <p:cNvPr id="5" name="Content Placeholder 2">
            <a:extLst>
              <a:ext uri="{FF2B5EF4-FFF2-40B4-BE49-F238E27FC236}">
                <a16:creationId xmlns:a16="http://schemas.microsoft.com/office/drawing/2014/main" id="{16C5FD32-A33A-47A0-97BE-E16CD7A80C4A}"/>
              </a:ext>
            </a:extLst>
          </p:cNvPr>
          <p:cNvGraphicFramePr>
            <a:graphicFrameLocks noGrp="1"/>
          </p:cNvGraphicFramePr>
          <p:nvPr>
            <p:ph idx="1"/>
            <p:extLst>
              <p:ext uri="{D42A27DB-BD31-4B8C-83A1-F6EECF244321}">
                <p14:modId xmlns:p14="http://schemas.microsoft.com/office/powerpoint/2010/main" val="2429791979"/>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77977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505E-F9D3-194D-A4C9-9F58F615CA1A}"/>
              </a:ext>
            </a:extLst>
          </p:cNvPr>
          <p:cNvSpPr>
            <a:spLocks noGrp="1"/>
          </p:cNvSpPr>
          <p:nvPr>
            <p:ph type="title"/>
          </p:nvPr>
        </p:nvSpPr>
        <p:spPr>
          <a:xfrm>
            <a:off x="655320" y="365125"/>
            <a:ext cx="5120114" cy="1692794"/>
          </a:xfrm>
        </p:spPr>
        <p:txBody>
          <a:bodyPr>
            <a:normAutofit/>
          </a:bodyPr>
          <a:lstStyle/>
          <a:p>
            <a:r>
              <a:rPr lang="en-US" b="1">
                <a:latin typeface="Alte Haas Grotesk" panose="02000503000000020004" pitchFamily="2" charset="77"/>
              </a:rPr>
              <a:t>Opioids</a:t>
            </a:r>
          </a:p>
        </p:txBody>
      </p:sp>
      <p:cxnSp>
        <p:nvCxnSpPr>
          <p:cNvPr id="21" name="Straight Arrow Connector 1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C253154-85BA-9741-929D-CA3777CC2DC6}"/>
              </a:ext>
            </a:extLst>
          </p:cNvPr>
          <p:cNvSpPr>
            <a:spLocks noGrp="1"/>
          </p:cNvSpPr>
          <p:nvPr>
            <p:ph idx="1"/>
          </p:nvPr>
        </p:nvSpPr>
        <p:spPr>
          <a:xfrm>
            <a:off x="655321" y="2575034"/>
            <a:ext cx="5120113" cy="3462228"/>
          </a:xfrm>
        </p:spPr>
        <p:txBody>
          <a:bodyPr>
            <a:normAutofit lnSpcReduction="10000"/>
          </a:bodyPr>
          <a:lstStyle/>
          <a:p>
            <a:pPr marL="0" indent="0" fontAlgn="base">
              <a:buNone/>
            </a:pPr>
            <a:r>
              <a:rPr lang="en-US" sz="1500">
                <a:latin typeface="Alte Haas Grotesk" panose="02000503000000020004" pitchFamily="2" charset="77"/>
              </a:rPr>
              <a:t>Opioids can be prescribed and can also be illicit. You might not realize this, but if you have had a sports injury, dental work, or surgery, it is possible your doctor gave you a pain reliever that was actually an opioid medication. While opioids can be very effective at treating pain, they can be very addictive and should only be used under a doctor’s careful watch.</a:t>
            </a:r>
          </a:p>
          <a:p>
            <a:pPr marL="0" indent="0" fontAlgn="base">
              <a:buNone/>
            </a:pPr>
            <a:r>
              <a:rPr lang="en-US" sz="1500">
                <a:latin typeface="Alte Haas Grotesk" panose="02000503000000020004" pitchFamily="2" charset="77"/>
              </a:rPr>
              <a:t>In addition to opioids given to you by a doctor, there is another kind of opioid you have probably heard about called heroin. Heroin is a very dangerous drug that is usually used by injecting it directly into a vein with a needle. The chemical makeup of heroin is the same as that of pain relievers and both can be very addictive and cause deadly opioid overdoses. In fact, 2.14 million people ages 12 and older had an opioid use disorder in 2016, including 153,000 12- to 17-year-olds.</a:t>
            </a:r>
          </a:p>
          <a:p>
            <a:pPr marL="0" indent="0">
              <a:buNone/>
            </a:pPr>
            <a:endParaRPr lang="en-US" sz="1500"/>
          </a:p>
        </p:txBody>
      </p:sp>
      <p:pic>
        <p:nvPicPr>
          <p:cNvPr id="5" name="Graphic 6" descr="A picture containing indoor, bottle, sitting&#10;&#10;Description automatically generated">
            <a:extLst>
              <a:ext uri="{FF2B5EF4-FFF2-40B4-BE49-F238E27FC236}">
                <a16:creationId xmlns:a16="http://schemas.microsoft.com/office/drawing/2014/main" id="{6E0D3235-A2DF-403D-AFD1-DCCBDB7AA861}"/>
              </a:ext>
            </a:extLst>
          </p:cNvPr>
          <p:cNvPicPr>
            <a:picLocks noChangeAspect="1"/>
          </p:cNvPicPr>
          <p:nvPr/>
        </p:nvPicPr>
        <p:blipFill rotWithShape="1">
          <a:blip r:embed="rId2"/>
          <a:srcRect l="794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857298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food&#13;&#10;&#13;&#10;Description automatically generated">
            <a:extLst>
              <a:ext uri="{FF2B5EF4-FFF2-40B4-BE49-F238E27FC236}">
                <a16:creationId xmlns:a16="http://schemas.microsoft.com/office/drawing/2014/main" id="{695C5CA4-B534-6F43-ACA5-1BE5C9C1217D}"/>
              </a:ext>
            </a:extLst>
          </p:cNvPr>
          <p:cNvPicPr>
            <a:picLocks noChangeAspect="1"/>
          </p:cNvPicPr>
          <p:nvPr/>
        </p:nvPicPr>
        <p:blipFill rotWithShape="1">
          <a:blip r:embed="rId2">
            <a:alphaModFix/>
            <a:extLst/>
          </a:blip>
          <a:srcRect l="6763"/>
          <a:stretch/>
        </p:blipFill>
        <p:spPr>
          <a:xfrm>
            <a:off x="5797543" y="10"/>
            <a:ext cx="6394152" cy="6857990"/>
          </a:xfrm>
          <a:prstGeom prst="rect">
            <a:avLst/>
          </a:prstGeom>
        </p:spPr>
      </p:pic>
      <p:pic>
        <p:nvPicPr>
          <p:cNvPr id="14"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B3A668C-1C1C-5A44-9F8F-BE2D3DDC25FC}"/>
              </a:ext>
            </a:extLst>
          </p:cNvPr>
          <p:cNvSpPr>
            <a:spLocks noGrp="1"/>
          </p:cNvSpPr>
          <p:nvPr>
            <p:ph type="title"/>
          </p:nvPr>
        </p:nvSpPr>
        <p:spPr>
          <a:xfrm>
            <a:off x="804998" y="798445"/>
            <a:ext cx="4803636" cy="1311664"/>
          </a:xfrm>
        </p:spPr>
        <p:txBody>
          <a:bodyPr>
            <a:normAutofit fontScale="90000"/>
          </a:bodyPr>
          <a:lstStyle/>
          <a:p>
            <a:r>
              <a:rPr lang="en-US" b="1" dirty="0">
                <a:solidFill>
                  <a:srgbClr val="000000"/>
                </a:solidFill>
                <a:latin typeface="Alte Haas Grotesk" panose="02000503000000020004" pitchFamily="2" charset="77"/>
              </a:rPr>
              <a:t>How Opioids Affect the Body and Brain – Short Term</a:t>
            </a:r>
          </a:p>
        </p:txBody>
      </p:sp>
      <p:sp>
        <p:nvSpPr>
          <p:cNvPr id="3" name="Content Placeholder 2">
            <a:extLst>
              <a:ext uri="{FF2B5EF4-FFF2-40B4-BE49-F238E27FC236}">
                <a16:creationId xmlns:a16="http://schemas.microsoft.com/office/drawing/2014/main" id="{825EE500-93B4-C44E-83A4-878C0C7A7965}"/>
              </a:ext>
            </a:extLst>
          </p:cNvPr>
          <p:cNvSpPr>
            <a:spLocks noGrp="1"/>
          </p:cNvSpPr>
          <p:nvPr>
            <p:ph idx="1"/>
          </p:nvPr>
        </p:nvSpPr>
        <p:spPr>
          <a:xfrm>
            <a:off x="804998" y="2589639"/>
            <a:ext cx="4706803" cy="3788830"/>
          </a:xfrm>
        </p:spPr>
        <p:txBody>
          <a:bodyPr anchor="ctr">
            <a:normAutofit lnSpcReduction="10000"/>
          </a:bodyPr>
          <a:lstStyle/>
          <a:p>
            <a:pPr marL="0" indent="0">
              <a:buNone/>
            </a:pPr>
            <a:r>
              <a:rPr lang="en-US" sz="1700" dirty="0">
                <a:solidFill>
                  <a:srgbClr val="000000"/>
                </a:solidFill>
                <a:latin typeface="Alte Haas Grotesk" panose="02000503000000020004" pitchFamily="2" charset="77"/>
              </a:rPr>
              <a:t>Using drugs, especially early in life, can lead to poor grades, worse performance in sports, and bad relationships with friends and family. Opioids also alter judgment which can cause you to do risky things you wouldn’t ordinarily do, like having unprotected sex or getting into a car crash because you drove while under the influence of opioids.</a:t>
            </a:r>
          </a:p>
          <a:p>
            <a:pPr marL="0" indent="0">
              <a:buNone/>
            </a:pPr>
            <a:r>
              <a:rPr lang="en-US" sz="1700" dirty="0">
                <a:solidFill>
                  <a:srgbClr val="000000"/>
                </a:solidFill>
                <a:latin typeface="Alte Haas Grotesk" panose="02000503000000020004" pitchFamily="2" charset="77"/>
              </a:rPr>
              <a:t>In the short term, the release of dopamine into your body can make some people feel really relaxed and happy. But it can also cause more harmful effects, like extreme sleepiness, confusion, nausea, vomiting, and constipation. Over time, opioids can lead to insomnia, muscle pain, heart infections, pneumonia, and addiction.</a:t>
            </a:r>
          </a:p>
        </p:txBody>
      </p:sp>
    </p:spTree>
    <p:extLst>
      <p:ext uri="{BB962C8B-B14F-4D97-AF65-F5344CB8AC3E}">
        <p14:creationId xmlns:p14="http://schemas.microsoft.com/office/powerpoint/2010/main" val="393172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057D4-BDF4-AD46-BACA-8EFD6CD35697}"/>
              </a:ext>
            </a:extLst>
          </p:cNvPr>
          <p:cNvSpPr>
            <a:spLocks noGrp="1"/>
          </p:cNvSpPr>
          <p:nvPr>
            <p:ph type="title"/>
          </p:nvPr>
        </p:nvSpPr>
        <p:spPr>
          <a:xfrm>
            <a:off x="648929" y="629266"/>
            <a:ext cx="5127031" cy="1676603"/>
          </a:xfrm>
        </p:spPr>
        <p:txBody>
          <a:bodyPr>
            <a:normAutofit/>
          </a:bodyPr>
          <a:lstStyle/>
          <a:p>
            <a:r>
              <a:rPr lang="en-US" sz="3700" b="1">
                <a:latin typeface="Alte Haas Grotesk" panose="02000503000000020004" pitchFamily="2" charset="77"/>
              </a:rPr>
              <a:t>How Opioids Affect the Body and Brain – Short Term</a:t>
            </a:r>
            <a:endParaRPr lang="en-US" sz="3700"/>
          </a:p>
        </p:txBody>
      </p:sp>
      <p:sp>
        <p:nvSpPr>
          <p:cNvPr id="3" name="Content Placeholder 2">
            <a:extLst>
              <a:ext uri="{FF2B5EF4-FFF2-40B4-BE49-F238E27FC236}">
                <a16:creationId xmlns:a16="http://schemas.microsoft.com/office/drawing/2014/main" id="{756662EA-309B-7D44-9399-3E8A1947C4BB}"/>
              </a:ext>
            </a:extLst>
          </p:cNvPr>
          <p:cNvSpPr>
            <a:spLocks noGrp="1"/>
          </p:cNvSpPr>
          <p:nvPr>
            <p:ph idx="1"/>
          </p:nvPr>
        </p:nvSpPr>
        <p:spPr>
          <a:xfrm>
            <a:off x="648930" y="2438400"/>
            <a:ext cx="5127029" cy="3785419"/>
          </a:xfrm>
        </p:spPr>
        <p:txBody>
          <a:bodyPr>
            <a:normAutofit/>
          </a:bodyPr>
          <a:lstStyle/>
          <a:p>
            <a:pPr marL="0" indent="0">
              <a:buNone/>
            </a:pPr>
            <a:r>
              <a:rPr lang="en-US" sz="1500" dirty="0">
                <a:latin typeface="Alte Haas Grotesk" panose="02000503000000020004" pitchFamily="2" charset="77"/>
              </a:rPr>
              <a:t>Long-term effects can include:</a:t>
            </a:r>
          </a:p>
          <a:p>
            <a:r>
              <a:rPr lang="en-US" sz="1500" dirty="0">
                <a:latin typeface="Alte Haas Grotesk" panose="02000503000000020004" pitchFamily="2" charset="77"/>
              </a:rPr>
              <a:t>Nausea and vomiting</a:t>
            </a:r>
          </a:p>
          <a:p>
            <a:r>
              <a:rPr lang="en-US" sz="1500" dirty="0">
                <a:latin typeface="Alte Haas Grotesk" panose="02000503000000020004" pitchFamily="2" charset="77"/>
              </a:rPr>
              <a:t>Abdominal distention and bloating</a:t>
            </a:r>
          </a:p>
          <a:p>
            <a:r>
              <a:rPr lang="en-US" sz="1500" dirty="0">
                <a:latin typeface="Alte Haas Grotesk" panose="02000503000000020004" pitchFamily="2" charset="77"/>
              </a:rPr>
              <a:t>Constipation</a:t>
            </a:r>
          </a:p>
          <a:p>
            <a:r>
              <a:rPr lang="en-US" sz="1500" dirty="0">
                <a:latin typeface="Alte Haas Grotesk" panose="02000503000000020004" pitchFamily="2" charset="77"/>
              </a:rPr>
              <a:t>Liver damage (especially prevalent in abuse of drugs that combine opiates with acetaminophen)</a:t>
            </a:r>
          </a:p>
          <a:p>
            <a:r>
              <a:rPr lang="en-US" sz="1500" dirty="0">
                <a:latin typeface="Alte Haas Grotesk" panose="02000503000000020004" pitchFamily="2" charset="77"/>
              </a:rPr>
              <a:t>Brain damage due to hypoxia, resulting from respiratory depression</a:t>
            </a:r>
          </a:p>
          <a:p>
            <a:r>
              <a:rPr lang="en-US" sz="1500" dirty="0">
                <a:latin typeface="Alte Haas Grotesk" panose="02000503000000020004" pitchFamily="2" charset="77"/>
              </a:rPr>
              <a:t>Development of tolerance</a:t>
            </a:r>
          </a:p>
          <a:p>
            <a:r>
              <a:rPr lang="en-US" sz="1500" dirty="0">
                <a:latin typeface="Alte Haas Grotesk" panose="02000503000000020004" pitchFamily="2" charset="77"/>
              </a:rPr>
              <a:t>Dependence</a:t>
            </a:r>
          </a:p>
          <a:p>
            <a:r>
              <a:rPr lang="en-US" sz="1500" dirty="0">
                <a:latin typeface="Alte Haas Grotesk" panose="02000503000000020004" pitchFamily="2" charset="77"/>
              </a:rPr>
              <a:t>Death</a:t>
            </a:r>
          </a:p>
        </p:txBody>
      </p:sp>
      <p:pic>
        <p:nvPicPr>
          <p:cNvPr id="5" name="Picture 4" descr="A picture containing wall, indoor, floor&#10;&#10;Description automatically generated">
            <a:extLst>
              <a:ext uri="{FF2B5EF4-FFF2-40B4-BE49-F238E27FC236}">
                <a16:creationId xmlns:a16="http://schemas.microsoft.com/office/drawing/2014/main" id="{11ECED48-2F93-A64B-B401-EBDB21EB4B7A}"/>
              </a:ext>
            </a:extLst>
          </p:cNvPr>
          <p:cNvPicPr>
            <a:picLocks noChangeAspect="1"/>
          </p:cNvPicPr>
          <p:nvPr/>
        </p:nvPicPr>
        <p:blipFill rotWithShape="1">
          <a:blip r:embed="rId2"/>
          <a:srcRect l="2082" r="3" b="3"/>
          <a:stretch/>
        </p:blipFill>
        <p:spPr>
          <a:xfrm>
            <a:off x="6090613" y="640082"/>
            <a:ext cx="5461724" cy="5577837"/>
          </a:xfrm>
          <a:prstGeom prst="rect">
            <a:avLst/>
          </a:prstGeom>
          <a:effectLst/>
        </p:spPr>
      </p:pic>
    </p:spTree>
    <p:extLst>
      <p:ext uri="{BB962C8B-B14F-4D97-AF65-F5344CB8AC3E}">
        <p14:creationId xmlns:p14="http://schemas.microsoft.com/office/powerpoint/2010/main" val="4022960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ttle of wine&#10;&#10;Description automatically generated">
            <a:extLst>
              <a:ext uri="{FF2B5EF4-FFF2-40B4-BE49-F238E27FC236}">
                <a16:creationId xmlns:a16="http://schemas.microsoft.com/office/drawing/2014/main" id="{B6735635-888C-914B-BFDC-2FDD9DA4B385}"/>
              </a:ext>
            </a:extLst>
          </p:cNvPr>
          <p:cNvPicPr>
            <a:picLocks noChangeAspect="1"/>
          </p:cNvPicPr>
          <p:nvPr/>
        </p:nvPicPr>
        <p:blipFill rotWithShape="1">
          <a:blip r:embed="rId2">
            <a:alphaModFix amt="35000"/>
            <a:extLst/>
          </a:blip>
          <a:srcRect t="19150" b="24600"/>
          <a:stretch/>
        </p:blipFill>
        <p:spPr>
          <a:xfrm>
            <a:off x="0" y="0"/>
            <a:ext cx="12192000" cy="6857990"/>
          </a:xfrm>
          <a:prstGeom prst="rect">
            <a:avLst/>
          </a:prstGeom>
        </p:spPr>
      </p:pic>
      <p:sp>
        <p:nvSpPr>
          <p:cNvPr id="2" name="Title 1">
            <a:extLst>
              <a:ext uri="{FF2B5EF4-FFF2-40B4-BE49-F238E27FC236}">
                <a16:creationId xmlns:a16="http://schemas.microsoft.com/office/drawing/2014/main" id="{C63BD8AC-5377-2D41-9690-91490FA375DD}"/>
              </a:ext>
            </a:extLst>
          </p:cNvPr>
          <p:cNvSpPr>
            <a:spLocks noGrp="1"/>
          </p:cNvSpPr>
          <p:nvPr>
            <p:ph type="title"/>
          </p:nvPr>
        </p:nvSpPr>
        <p:spPr>
          <a:xfrm>
            <a:off x="500128" y="1065857"/>
            <a:ext cx="3902241" cy="4726276"/>
          </a:xfrm>
        </p:spPr>
        <p:txBody>
          <a:bodyPr>
            <a:normAutofit/>
          </a:bodyPr>
          <a:lstStyle/>
          <a:p>
            <a:pPr algn="r"/>
            <a:r>
              <a:rPr lang="en-US" sz="8000" b="1" dirty="0">
                <a:solidFill>
                  <a:srgbClr val="FFFFFF"/>
                </a:solidFill>
                <a:latin typeface="Alte Haas Grotesk" panose="02000503000000020004" pitchFamily="2" charset="77"/>
              </a:rPr>
              <a:t>Alcohol</a:t>
            </a:r>
          </a:p>
        </p:txBody>
      </p:sp>
      <p:cxnSp>
        <p:nvCxnSpPr>
          <p:cNvPr id="19" name="Straight Connector 18">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2913091-5E67-3342-9FC4-EA4D5D7C3437}"/>
              </a:ext>
            </a:extLst>
          </p:cNvPr>
          <p:cNvSpPr>
            <a:spLocks noGrp="1"/>
          </p:cNvSpPr>
          <p:nvPr>
            <p:ph idx="1"/>
          </p:nvPr>
        </p:nvSpPr>
        <p:spPr>
          <a:xfrm>
            <a:off x="5155379" y="1065862"/>
            <a:ext cx="5744685" cy="4726276"/>
          </a:xfrm>
        </p:spPr>
        <p:txBody>
          <a:bodyPr anchor="ctr">
            <a:normAutofit/>
          </a:bodyPr>
          <a:lstStyle/>
          <a:p>
            <a:pPr marL="0" indent="0">
              <a:buNone/>
            </a:pPr>
            <a:r>
              <a:rPr lang="en-US" sz="2000" dirty="0">
                <a:solidFill>
                  <a:srgbClr val="FFFFFF"/>
                </a:solidFill>
                <a:latin typeface="Alte Haas Grotesk" panose="02000503000000020004" pitchFamily="2" charset="77"/>
              </a:rPr>
              <a:t>People drink to socialize, celebrate, and relax. Alcohol often has a strong effect on people—and throughout history, people have struggled to understand and manage alcohol’s power. Why does alcohol cause people to act and feel differently? How much is too much? Why do some people become addicted while others do not?</a:t>
            </a:r>
          </a:p>
          <a:p>
            <a:pPr marL="0" indent="0">
              <a:buNone/>
            </a:pPr>
            <a:endParaRPr lang="en-US" sz="1100" dirty="0">
              <a:solidFill>
                <a:srgbClr val="FFFFFF"/>
              </a:solidFill>
            </a:endParaRPr>
          </a:p>
        </p:txBody>
      </p:sp>
    </p:spTree>
    <p:extLst>
      <p:ext uri="{BB962C8B-B14F-4D97-AF65-F5344CB8AC3E}">
        <p14:creationId xmlns:p14="http://schemas.microsoft.com/office/powerpoint/2010/main" val="381914774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1454</Words>
  <Application>Microsoft Macintosh PowerPoint</Application>
  <PresentationFormat>Widescreen</PresentationFormat>
  <Paragraphs>111</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Alte Haas Grotesk</vt:lpstr>
      <vt:lpstr>Arial</vt:lpstr>
      <vt:lpstr>Calibri</vt:lpstr>
      <vt:lpstr>Calibri Light</vt:lpstr>
      <vt:lpstr>Corbel</vt:lpstr>
      <vt:lpstr>Rockwell</vt:lpstr>
      <vt:lpstr>Office Theme</vt:lpstr>
      <vt:lpstr>Teens &amp; Addiction</vt:lpstr>
      <vt:lpstr>What is Addiction?</vt:lpstr>
      <vt:lpstr>“I’m too young to get addicted…”</vt:lpstr>
      <vt:lpstr>What are the most common drugs used by teens?</vt:lpstr>
      <vt:lpstr>Common Drugs of Misuse</vt:lpstr>
      <vt:lpstr>Opioids</vt:lpstr>
      <vt:lpstr>How Opioids Affect the Body and Brain – Short Term</vt:lpstr>
      <vt:lpstr>How Opioids Affect the Body and Brain – Short Term</vt:lpstr>
      <vt:lpstr>Alcohol</vt:lpstr>
      <vt:lpstr>How Alcohol Affects the Body and Brain – Short Term</vt:lpstr>
      <vt:lpstr>How Alcohol Affects the Body and the Brain – Long Term</vt:lpstr>
      <vt:lpstr>Marijuana</vt:lpstr>
      <vt:lpstr>The Risks of Marijuana Use</vt:lpstr>
      <vt:lpstr>Mental Health &amp; Addiction</vt:lpstr>
      <vt:lpstr>Common Mental Illnesses</vt:lpstr>
      <vt:lpstr>Mental Illness &amp; Addiction are not shameful</vt:lpstr>
      <vt:lpstr>Addiction Treatment &amp; Support</vt:lpstr>
      <vt:lpstr>Who We Are</vt:lpstr>
      <vt:lpstr>What We Offer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Teens &amp; Addiction</dc:title>
  <dc:creator>Kate Kerr</dc:creator>
  <cp:lastModifiedBy>Kate Kerr</cp:lastModifiedBy>
  <cp:revision>1</cp:revision>
  <dcterms:created xsi:type="dcterms:W3CDTF">2019-03-02T18:33:53Z</dcterms:created>
  <dcterms:modified xsi:type="dcterms:W3CDTF">2019-03-02T18:33:58Z</dcterms:modified>
</cp:coreProperties>
</file>